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 saveSubsetFonts="1" autoCompressPictures="0">
  <p:sldMasterIdLst>
    <p:sldMasterId id="2147483653" r:id="rId1"/>
  </p:sldMasterIdLst>
  <p:notesMasterIdLst>
    <p:notesMasterId r:id="rId11"/>
  </p:notesMasterIdLst>
  <p:handoutMasterIdLst>
    <p:handoutMasterId r:id="rId12"/>
  </p:handoutMasterIdLst>
  <p:sldIdLst>
    <p:sldId id="256" r:id="rId2"/>
    <p:sldId id="280" r:id="rId3"/>
    <p:sldId id="281" r:id="rId4"/>
    <p:sldId id="276" r:id="rId5"/>
    <p:sldId id="277" r:id="rId6"/>
    <p:sldId id="278" r:id="rId7"/>
    <p:sldId id="279" r:id="rId8"/>
    <p:sldId id="283" r:id="rId9"/>
    <p:sldId id="269" r:id="rId10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uigi Pallottini" initials="" lastIdx="2" clrIdx="0"/>
  <p:cmAuthor id="1" name="Oscar Berti" initials="" lastIdx="1" clrIdx="1"/>
  <p:cmAuthor id="2" name="Marisa Galietta" initials="" lastIdx="3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62038977-5B29-40C8-AA6F-1FFFE8CFA56E}">
  <a:tblStyle styleId="{62038977-5B29-40C8-AA6F-1FFFE8CFA56E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E8ECF4"/>
          </a:solidFill>
        </a:fill>
      </a:tcStyle>
    </a:wholeTbl>
    <a:band1H>
      <a:tcStyle>
        <a:tcBdr/>
        <a:fill>
          <a:solidFill>
            <a:srgbClr val="CFD7E7"/>
          </a:solidFill>
        </a:fill>
      </a:tcStyle>
    </a:band1H>
    <a:band1V>
      <a:tcStyle>
        <a:tcBdr/>
        <a:fill>
          <a:solidFill>
            <a:srgbClr val="CFD7E7"/>
          </a:solidFill>
        </a:fill>
      </a:tcStyle>
    </a:band1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75" d="100"/>
          <a:sy n="75" d="100"/>
        </p:scale>
        <p:origin x="-122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11E096-D364-4A1E-91D7-0375BA843853}" type="datetimeFigureOut">
              <a:rPr lang="it-IT" smtClean="0"/>
              <a:t>09/06/2022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E69CBE-451E-4295-99F3-A0325DCC1E7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0438176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‹N›</a:t>
            </a:fld>
            <a:endParaRPr lang="it-IT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46401676"/>
      </p:ext>
    </p:extLst>
  </p:cSld>
  <p:clrMap bg1="lt1" tx1="dk1" bg2="dk2" tx2="lt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it-IT" dirty="0"/>
          </a:p>
        </p:txBody>
      </p:sp>
      <p:sp>
        <p:nvSpPr>
          <p:cNvPr id="44" name="Shape 4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Segnaposto data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lang="it-IT" dirty="0" smtClean="0"/>
          </a:p>
        </p:txBody>
      </p:sp>
      <p:sp>
        <p:nvSpPr>
          <p:cNvPr id="70" name="Shape 7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Segnaposto data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0" name="Shape 7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Segnaposto data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0" name="Shape 7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Segnaposto data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0" name="Shape 7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Segnaposto data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0" name="Shape 7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Segnaposto data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0" name="Shape 7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Segnaposto data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0" name="Shape 7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Segnaposto data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2" name="Shape 15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" name="Segnaposto data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olo presentazion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Shape 15" descr="/Users/mario/Lavori/Infocamere/ppt_15_1_16/base_1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505200"/>
            <a:ext cx="9144000" cy="3352799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1440000" y="3217863"/>
            <a:ext cx="7246800" cy="30777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400"/>
              </a:spcBef>
              <a:buClr>
                <a:srgbClr val="184B9A"/>
              </a:buClr>
              <a:buFont typeface="Arial"/>
              <a:buNone/>
              <a:defRPr sz="2000" b="0" i="0" u="none" strike="noStrike" cap="none">
                <a:solidFill>
                  <a:srgbClr val="184B9A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320"/>
              </a:spcBef>
              <a:buClr>
                <a:srgbClr val="8994BA"/>
              </a:buClr>
              <a:buFont typeface="Arial"/>
              <a:buNone/>
              <a:defRPr sz="1600" b="0" i="0" u="none" strike="noStrike" cap="none">
                <a:solidFill>
                  <a:srgbClr val="8994BA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320"/>
              </a:spcBef>
              <a:buClr>
                <a:srgbClr val="8994BA"/>
              </a:buClr>
              <a:buFont typeface="Arial"/>
              <a:buNone/>
              <a:defRPr sz="1600" b="0" i="0" u="none" strike="noStrike" cap="none">
                <a:solidFill>
                  <a:srgbClr val="8994BA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320"/>
              </a:spcBef>
              <a:buClr>
                <a:srgbClr val="8994BA"/>
              </a:buClr>
              <a:buFont typeface="Arial"/>
              <a:buNone/>
              <a:defRPr sz="1600" b="0" i="0" u="none" strike="noStrike" cap="none">
                <a:solidFill>
                  <a:srgbClr val="8994BA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320"/>
              </a:spcBef>
              <a:buClr>
                <a:srgbClr val="8994BA"/>
              </a:buClr>
              <a:buFont typeface="Arial"/>
              <a:buNone/>
              <a:defRPr sz="1600" b="0" i="0" u="none" strike="noStrike" cap="none">
                <a:solidFill>
                  <a:srgbClr val="8994BA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ctr" rtl="0">
              <a:spcBef>
                <a:spcPts val="400"/>
              </a:spcBef>
              <a:buClr>
                <a:srgbClr val="8994BA"/>
              </a:buClr>
              <a:buFont typeface="Arial"/>
              <a:buNone/>
              <a:defRPr sz="2000" b="0" i="0" u="none" strike="noStrike" cap="none">
                <a:solidFill>
                  <a:srgbClr val="8994BA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ctr" rtl="0">
              <a:spcBef>
                <a:spcPts val="400"/>
              </a:spcBef>
              <a:buClr>
                <a:srgbClr val="8994BA"/>
              </a:buClr>
              <a:buFont typeface="Arial"/>
              <a:buNone/>
              <a:defRPr sz="2000" b="0" i="0" u="none" strike="noStrike" cap="none">
                <a:solidFill>
                  <a:srgbClr val="8994BA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ctr" rtl="0">
              <a:spcBef>
                <a:spcPts val="400"/>
              </a:spcBef>
              <a:buClr>
                <a:srgbClr val="8994BA"/>
              </a:buClr>
              <a:buFont typeface="Arial"/>
              <a:buNone/>
              <a:defRPr sz="2000" b="0" i="0" u="none" strike="noStrike" cap="none">
                <a:solidFill>
                  <a:srgbClr val="8994BA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ctr" rtl="0">
              <a:spcBef>
                <a:spcPts val="400"/>
              </a:spcBef>
              <a:buClr>
                <a:srgbClr val="8994BA"/>
              </a:buClr>
              <a:buFont typeface="Arial"/>
              <a:buNone/>
              <a:defRPr sz="2000" b="0" i="0" u="none" strike="noStrike" cap="none">
                <a:solidFill>
                  <a:srgbClr val="8994BA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7" name="Shape 17" descr="/Users/mario/Lavori/Infocamere/ppt_15_1_16/testata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1496568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Shape 18"/>
          <p:cNvSpPr txBox="1">
            <a:spLocks noGrp="1"/>
          </p:cNvSpPr>
          <p:nvPr>
            <p:ph type="ctrTitle"/>
          </p:nvPr>
        </p:nvSpPr>
        <p:spPr>
          <a:xfrm>
            <a:off x="1440000" y="1929314"/>
            <a:ext cx="7246800" cy="111192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184B9A"/>
              </a:buClr>
              <a:buFont typeface="Arial"/>
              <a:buNone/>
              <a:defRPr sz="3300" b="1" i="0" u="none" strike="noStrike" cap="none">
                <a:solidFill>
                  <a:srgbClr val="184B9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ag. interna 2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468000" y="432000"/>
            <a:ext cx="8218797" cy="3334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8333"/>
              </a:lnSpc>
              <a:spcBef>
                <a:spcPts val="0"/>
              </a:spcBef>
              <a:buClr>
                <a:srgbClr val="184B9A"/>
              </a:buClr>
              <a:buFont typeface="Arial"/>
              <a:buNone/>
              <a:defRPr sz="2400" b="1" i="0" u="none" strike="noStrike" cap="none">
                <a:solidFill>
                  <a:srgbClr val="184B9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467999" y="943194"/>
            <a:ext cx="8218799" cy="2769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60"/>
              </a:spcBef>
              <a:buClr>
                <a:srgbClr val="4C5966"/>
              </a:buClr>
              <a:buFont typeface="Arial"/>
              <a:buNone/>
              <a:defRPr sz="1800" b="0" i="0" u="none" strike="noStrike" cap="none">
                <a:solidFill>
                  <a:srgbClr val="4C596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360"/>
              </a:spcBef>
              <a:buClr>
                <a:srgbClr val="8994BA"/>
              </a:buClr>
              <a:buFont typeface="Arial"/>
              <a:buNone/>
              <a:defRPr sz="1800" b="0" i="0" u="none" strike="noStrike" cap="none">
                <a:solidFill>
                  <a:srgbClr val="8994BA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20"/>
              </a:spcBef>
              <a:buClr>
                <a:srgbClr val="8994BA"/>
              </a:buClr>
              <a:buFont typeface="Arial"/>
              <a:buNone/>
              <a:defRPr sz="1600" b="0" i="0" u="none" strike="noStrike" cap="none">
                <a:solidFill>
                  <a:srgbClr val="8994BA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280"/>
              </a:spcBef>
              <a:buClr>
                <a:srgbClr val="8994BA"/>
              </a:buClr>
              <a:buFont typeface="Arial"/>
              <a:buNone/>
              <a:defRPr sz="1400" b="0" i="0" u="none" strike="noStrike" cap="none">
                <a:solidFill>
                  <a:srgbClr val="8994BA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280"/>
              </a:spcBef>
              <a:buClr>
                <a:srgbClr val="8994BA"/>
              </a:buClr>
              <a:buFont typeface="Arial"/>
              <a:buNone/>
              <a:defRPr sz="1400" b="0" i="0" u="none" strike="noStrike" cap="none">
                <a:solidFill>
                  <a:srgbClr val="8994BA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280"/>
              </a:spcBef>
              <a:buClr>
                <a:srgbClr val="8994BA"/>
              </a:buClr>
              <a:buFont typeface="Arial"/>
              <a:buNone/>
              <a:defRPr sz="1400" b="0" i="0" u="none" strike="noStrike" cap="none">
                <a:solidFill>
                  <a:srgbClr val="8994BA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280"/>
              </a:spcBef>
              <a:buClr>
                <a:srgbClr val="8994BA"/>
              </a:buClr>
              <a:buFont typeface="Arial"/>
              <a:buNone/>
              <a:defRPr sz="1400" b="0" i="0" u="none" strike="noStrike" cap="none">
                <a:solidFill>
                  <a:srgbClr val="8994BA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280"/>
              </a:spcBef>
              <a:buClr>
                <a:srgbClr val="8994BA"/>
              </a:buClr>
              <a:buFont typeface="Arial"/>
              <a:buNone/>
              <a:defRPr sz="1400" b="0" i="0" u="none" strike="noStrike" cap="none">
                <a:solidFill>
                  <a:srgbClr val="8994BA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280"/>
              </a:spcBef>
              <a:buClr>
                <a:srgbClr val="8994BA"/>
              </a:buClr>
              <a:buFont typeface="Arial"/>
              <a:buNone/>
              <a:defRPr sz="1400" b="0" i="0" u="none" strike="noStrike" cap="none">
                <a:solidFill>
                  <a:srgbClr val="8994BA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8024517" y="6356350"/>
            <a:ext cx="66228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it-IT" sz="800">
                <a:solidFill>
                  <a:srgbClr val="184B9A"/>
                </a:solidFill>
                <a:latin typeface="Arial"/>
                <a:ea typeface="Arial"/>
                <a:cs typeface="Arial"/>
                <a:sym typeface="Arial"/>
              </a:rPr>
              <a:t>‹N›</a:t>
            </a:fld>
            <a:endParaRPr lang="it-IT" sz="800">
              <a:solidFill>
                <a:srgbClr val="184B9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" name="Shape 29" descr="/Users/mario/Lavori/Infocamere/modello powerpoint_3/mezzaluna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365759" cy="1676399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Shape 30"/>
          <p:cNvSpPr txBox="1">
            <a:spLocks noGrp="1"/>
          </p:cNvSpPr>
          <p:nvPr>
            <p:ph type="body" idx="2"/>
          </p:nvPr>
        </p:nvSpPr>
        <p:spPr>
          <a:xfrm>
            <a:off x="4648200" y="1692000"/>
            <a:ext cx="4038599" cy="167430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buClr>
                <a:srgbClr val="4C5966"/>
              </a:buClr>
              <a:buFont typeface="Arial"/>
              <a:buNone/>
              <a:defRPr sz="1600" b="0" i="0" u="none" strike="noStrike" cap="none">
                <a:solidFill>
                  <a:srgbClr val="4C596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320"/>
              </a:spcBef>
              <a:buClr>
                <a:srgbClr val="4C5966"/>
              </a:buClr>
              <a:buFont typeface="Arial"/>
              <a:buNone/>
              <a:defRPr sz="1600" b="0" i="0" u="none" strike="noStrike" cap="none">
                <a:solidFill>
                  <a:srgbClr val="4C596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20"/>
              </a:spcBef>
              <a:buClr>
                <a:srgbClr val="4C5966"/>
              </a:buClr>
              <a:buFont typeface="Arial"/>
              <a:buNone/>
              <a:defRPr sz="1600" b="0" i="0" u="none" strike="noStrike" cap="none">
                <a:solidFill>
                  <a:srgbClr val="4C596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buClr>
                <a:srgbClr val="4C5966"/>
              </a:buClr>
              <a:buFont typeface="Arial"/>
              <a:buNone/>
              <a:defRPr sz="1600" b="0" i="0" u="none" strike="noStrike" cap="none">
                <a:solidFill>
                  <a:srgbClr val="4C596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buClr>
                <a:srgbClr val="4C5966"/>
              </a:buClr>
              <a:buFont typeface="Arial"/>
              <a:buNone/>
              <a:defRPr sz="1600" b="0" i="0" u="none" strike="noStrike" cap="none">
                <a:solidFill>
                  <a:srgbClr val="4C596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3"/>
          </p:nvPr>
        </p:nvSpPr>
        <p:spPr>
          <a:xfrm>
            <a:off x="468000" y="1692000"/>
            <a:ext cx="4038599" cy="167430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buClr>
                <a:srgbClr val="4C5966"/>
              </a:buClr>
              <a:buFont typeface="Arial"/>
              <a:buNone/>
              <a:defRPr sz="1600" b="0" i="0" u="none" strike="noStrike" cap="none">
                <a:solidFill>
                  <a:srgbClr val="4C596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320"/>
              </a:spcBef>
              <a:buClr>
                <a:srgbClr val="4C5966"/>
              </a:buClr>
              <a:buFont typeface="Arial"/>
              <a:buNone/>
              <a:defRPr sz="1600" b="0" i="0" u="none" strike="noStrike" cap="none">
                <a:solidFill>
                  <a:srgbClr val="4C596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20"/>
              </a:spcBef>
              <a:buClr>
                <a:srgbClr val="4C5966"/>
              </a:buClr>
              <a:buFont typeface="Arial"/>
              <a:buNone/>
              <a:defRPr sz="1600" b="0" i="0" u="none" strike="noStrike" cap="none">
                <a:solidFill>
                  <a:srgbClr val="4C596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buClr>
                <a:srgbClr val="4C5966"/>
              </a:buClr>
              <a:buFont typeface="Arial"/>
              <a:buNone/>
              <a:defRPr sz="1600" b="0" i="0" u="none" strike="noStrike" cap="none">
                <a:solidFill>
                  <a:srgbClr val="4C596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buClr>
                <a:srgbClr val="4C5966"/>
              </a:buClr>
              <a:buFont typeface="Arial"/>
              <a:buNone/>
              <a:defRPr sz="1600" b="0" i="0" u="none" strike="noStrike" cap="none">
                <a:solidFill>
                  <a:srgbClr val="4C596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ag. interna 1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68000" y="432000"/>
            <a:ext cx="8218797" cy="4658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184B9A"/>
              </a:buClr>
              <a:buFont typeface="Arial"/>
              <a:buNone/>
              <a:defRPr sz="2400" b="1" i="0" u="none" strike="noStrike" cap="none">
                <a:solidFill>
                  <a:srgbClr val="184B9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body" idx="1"/>
          </p:nvPr>
        </p:nvSpPr>
        <p:spPr>
          <a:xfrm>
            <a:off x="467999" y="943194"/>
            <a:ext cx="8218799" cy="2769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60"/>
              </a:spcBef>
              <a:buClr>
                <a:srgbClr val="4C5966"/>
              </a:buClr>
              <a:buFont typeface="Arial"/>
              <a:buNone/>
              <a:defRPr sz="1800" b="0" i="0" u="none" strike="noStrike" cap="none">
                <a:solidFill>
                  <a:srgbClr val="4C596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360"/>
              </a:spcBef>
              <a:buClr>
                <a:srgbClr val="8994BA"/>
              </a:buClr>
              <a:buFont typeface="Arial"/>
              <a:buNone/>
              <a:defRPr sz="1800" b="0" i="0" u="none" strike="noStrike" cap="none">
                <a:solidFill>
                  <a:srgbClr val="8994BA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20"/>
              </a:spcBef>
              <a:buClr>
                <a:srgbClr val="8994BA"/>
              </a:buClr>
              <a:buFont typeface="Arial"/>
              <a:buNone/>
              <a:defRPr sz="1600" b="0" i="0" u="none" strike="noStrike" cap="none">
                <a:solidFill>
                  <a:srgbClr val="8994BA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280"/>
              </a:spcBef>
              <a:buClr>
                <a:srgbClr val="8994BA"/>
              </a:buClr>
              <a:buFont typeface="Arial"/>
              <a:buNone/>
              <a:defRPr sz="1400" b="0" i="0" u="none" strike="noStrike" cap="none">
                <a:solidFill>
                  <a:srgbClr val="8994BA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280"/>
              </a:spcBef>
              <a:buClr>
                <a:srgbClr val="8994BA"/>
              </a:buClr>
              <a:buFont typeface="Arial"/>
              <a:buNone/>
              <a:defRPr sz="1400" b="0" i="0" u="none" strike="noStrike" cap="none">
                <a:solidFill>
                  <a:srgbClr val="8994BA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280"/>
              </a:spcBef>
              <a:buClr>
                <a:srgbClr val="8994BA"/>
              </a:buClr>
              <a:buFont typeface="Arial"/>
              <a:buNone/>
              <a:defRPr sz="1400" b="0" i="0" u="none" strike="noStrike" cap="none">
                <a:solidFill>
                  <a:srgbClr val="8994BA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280"/>
              </a:spcBef>
              <a:buClr>
                <a:srgbClr val="8994BA"/>
              </a:buClr>
              <a:buFont typeface="Arial"/>
              <a:buNone/>
              <a:defRPr sz="1400" b="0" i="0" u="none" strike="noStrike" cap="none">
                <a:solidFill>
                  <a:srgbClr val="8994BA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280"/>
              </a:spcBef>
              <a:buClr>
                <a:srgbClr val="8994BA"/>
              </a:buClr>
              <a:buFont typeface="Arial"/>
              <a:buNone/>
              <a:defRPr sz="1400" b="0" i="0" u="none" strike="noStrike" cap="none">
                <a:solidFill>
                  <a:srgbClr val="8994BA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280"/>
              </a:spcBef>
              <a:buClr>
                <a:srgbClr val="8994BA"/>
              </a:buClr>
              <a:buFont typeface="Arial"/>
              <a:buNone/>
              <a:defRPr sz="1400" b="0" i="0" u="none" strike="noStrike" cap="none">
                <a:solidFill>
                  <a:srgbClr val="8994BA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8024517" y="6356350"/>
            <a:ext cx="66228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it-IT" sz="800">
                <a:solidFill>
                  <a:srgbClr val="184B9A"/>
                </a:solidFill>
                <a:latin typeface="Arial"/>
                <a:ea typeface="Arial"/>
                <a:cs typeface="Arial"/>
                <a:sym typeface="Arial"/>
              </a:rPr>
              <a:t>‹N›</a:t>
            </a:fld>
            <a:endParaRPr lang="it-IT" sz="800">
              <a:solidFill>
                <a:srgbClr val="184B9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" name="Shape 36" descr="/Users/mario/Lavori/Infocamere/modello powerpoint_3/mezzaluna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365759" cy="1676399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Shape 37"/>
          <p:cNvSpPr txBox="1">
            <a:spLocks noGrp="1"/>
          </p:cNvSpPr>
          <p:nvPr>
            <p:ph type="body" idx="2"/>
          </p:nvPr>
        </p:nvSpPr>
        <p:spPr>
          <a:xfrm>
            <a:off x="468000" y="2664000"/>
            <a:ext cx="8229600" cy="142808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buClr>
                <a:srgbClr val="4C5966"/>
              </a:buClr>
              <a:buFont typeface="Arial"/>
              <a:buNone/>
              <a:defRPr sz="1600" b="0" i="0" u="none" strike="noStrike" cap="none">
                <a:solidFill>
                  <a:srgbClr val="4C596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320"/>
              </a:spcBef>
              <a:buClr>
                <a:srgbClr val="4C5966"/>
              </a:buClr>
              <a:buFont typeface="Arial"/>
              <a:buNone/>
              <a:defRPr sz="1600" b="0" i="0" u="none" strike="noStrike" cap="none">
                <a:solidFill>
                  <a:srgbClr val="4C596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20"/>
              </a:spcBef>
              <a:buClr>
                <a:srgbClr val="4C5966"/>
              </a:buClr>
              <a:buFont typeface="Arial"/>
              <a:buNone/>
              <a:defRPr sz="1600" b="0" i="0" u="none" strike="noStrike" cap="none">
                <a:solidFill>
                  <a:srgbClr val="4C596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buClr>
                <a:srgbClr val="4C5966"/>
              </a:buClr>
              <a:buFont typeface="Arial"/>
              <a:buNone/>
              <a:defRPr sz="1600" b="0" i="0" u="none" strike="noStrike" cap="none">
                <a:solidFill>
                  <a:srgbClr val="4C596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buClr>
                <a:srgbClr val="4C5966"/>
              </a:buClr>
              <a:buFont typeface="Arial"/>
              <a:buNone/>
              <a:defRPr sz="1600" b="0" i="0" u="none" strike="noStrike" cap="none">
                <a:solidFill>
                  <a:srgbClr val="4C596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ag. interna titolo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Shape 39" descr="/Users/mario/Lavori/Infocamere/ppt_15_1_16/testata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1496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Shape 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505200"/>
            <a:ext cx="9144000" cy="3352799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Shape 41"/>
          <p:cNvSpPr txBox="1">
            <a:spLocks noGrp="1"/>
          </p:cNvSpPr>
          <p:nvPr>
            <p:ph type="ctrTitle"/>
          </p:nvPr>
        </p:nvSpPr>
        <p:spPr>
          <a:xfrm>
            <a:off x="1440000" y="1852608"/>
            <a:ext cx="7246800" cy="10156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184B9A"/>
              </a:buClr>
              <a:buFont typeface="Arial"/>
              <a:buNone/>
              <a:defRPr sz="3300" b="1" i="0" u="none" strike="noStrike" cap="none">
                <a:solidFill>
                  <a:srgbClr val="184B9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184B9A"/>
              </a:buClr>
              <a:buFont typeface="Arial"/>
              <a:buNone/>
              <a:defRPr sz="3300" b="1" i="0" u="none" strike="noStrike" cap="none">
                <a:solidFill>
                  <a:srgbClr val="184B9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142808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20"/>
              </a:spcBef>
              <a:buClr>
                <a:srgbClr val="4C5966"/>
              </a:buClr>
              <a:buFont typeface="Arial"/>
              <a:buNone/>
              <a:defRPr sz="1600" b="0" i="0" u="none" strike="noStrike" cap="none">
                <a:solidFill>
                  <a:srgbClr val="4C596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320"/>
              </a:spcBef>
              <a:buClr>
                <a:srgbClr val="4C5966"/>
              </a:buClr>
              <a:buFont typeface="Arial"/>
              <a:buNone/>
              <a:defRPr sz="1600" b="0" i="0" u="none" strike="noStrike" cap="none">
                <a:solidFill>
                  <a:srgbClr val="4C596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20"/>
              </a:spcBef>
              <a:buClr>
                <a:srgbClr val="4C5966"/>
              </a:buClr>
              <a:buFont typeface="Arial"/>
              <a:buNone/>
              <a:defRPr sz="1600" b="0" i="0" u="none" strike="noStrike" cap="none">
                <a:solidFill>
                  <a:srgbClr val="4C596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buClr>
                <a:srgbClr val="4C5966"/>
              </a:buClr>
              <a:buFont typeface="Arial"/>
              <a:buNone/>
              <a:defRPr sz="1600" b="0" i="0" u="none" strike="noStrike" cap="none">
                <a:solidFill>
                  <a:srgbClr val="4C596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buClr>
                <a:srgbClr val="4C5966"/>
              </a:buClr>
              <a:buFont typeface="Arial"/>
              <a:buNone/>
              <a:defRPr sz="1600" b="0" i="0" u="none" strike="noStrike" cap="none">
                <a:solidFill>
                  <a:srgbClr val="4C596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024517" y="6356350"/>
            <a:ext cx="66228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it-IT" sz="800" b="0" i="0" u="none" strike="noStrike" cap="none">
                <a:solidFill>
                  <a:srgbClr val="184B9A"/>
                </a:solidFill>
                <a:latin typeface="Arial"/>
                <a:ea typeface="Arial"/>
                <a:cs typeface="Arial"/>
                <a:sym typeface="Arial"/>
              </a:rPr>
              <a:t>‹N›</a:t>
            </a:fld>
            <a:endParaRPr lang="it-IT" sz="800" b="0" i="0" u="none" strike="noStrike" cap="none">
              <a:solidFill>
                <a:srgbClr val="184B9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" name="Shape 13"/>
          <p:cNvPicPr preferRelativeResize="0"/>
          <p:nvPr/>
        </p:nvPicPr>
        <p:blipFill rotWithShape="1">
          <a:blip r:embed="rId6">
            <a:alphaModFix/>
          </a:blip>
          <a:srcRect r="84672"/>
          <a:stretch/>
        </p:blipFill>
        <p:spPr>
          <a:xfrm>
            <a:off x="457200" y="6220887"/>
            <a:ext cx="914400" cy="478362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</p:sldLayoutIdLst>
  <p:hf hdr="0" ft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silvia.corsini@infocamere.it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subTitle" idx="1"/>
          </p:nvPr>
        </p:nvSpPr>
        <p:spPr>
          <a:xfrm>
            <a:off x="1439999" y="2960688"/>
            <a:ext cx="7246800" cy="61555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lvl="0">
              <a:spcBef>
                <a:spcPts val="0"/>
              </a:spcBef>
              <a:buSzPct val="25000"/>
            </a:pPr>
            <a:r>
              <a:rPr lang="it-IT" dirty="0"/>
              <a:t>Servizio  arricchimento elenchi per il rinnovo dei Consigli Camerali</a:t>
            </a:r>
            <a:endParaRPr lang="it-IT" sz="2000" b="1" i="0" u="none" strike="noStrike" cap="none" dirty="0">
              <a:solidFill>
                <a:srgbClr val="184B9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Shape 47"/>
          <p:cNvSpPr txBox="1">
            <a:spLocks noGrp="1"/>
          </p:cNvSpPr>
          <p:nvPr>
            <p:ph type="ctrTitle"/>
          </p:nvPr>
        </p:nvSpPr>
        <p:spPr>
          <a:xfrm>
            <a:off x="1440000" y="1929314"/>
            <a:ext cx="7246800" cy="50783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184B9A"/>
              </a:buClr>
              <a:buSzPct val="25000"/>
              <a:buFont typeface="Arial"/>
              <a:buNone/>
            </a:pPr>
            <a:r>
              <a:rPr lang="it-IT" sz="3300" b="1" i="0" u="none" strike="noStrike" cap="none" dirty="0" smtClean="0">
                <a:solidFill>
                  <a:srgbClr val="184B9A"/>
                </a:solidFill>
                <a:latin typeface="Arial"/>
                <a:ea typeface="Arial"/>
                <a:cs typeface="Arial"/>
                <a:sym typeface="Arial"/>
              </a:rPr>
              <a:t>Rinnovo consiglio camerale</a:t>
            </a:r>
            <a:endParaRPr lang="it-IT" sz="3300" b="1" i="0" u="none" strike="noStrike" cap="none" dirty="0">
              <a:solidFill>
                <a:srgbClr val="184B9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Shape 48"/>
          <p:cNvSpPr txBox="1"/>
          <p:nvPr/>
        </p:nvSpPr>
        <p:spPr>
          <a:xfrm rot="-5400000">
            <a:off x="-951481" y="5598999"/>
            <a:ext cx="2162174" cy="23050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it-IT" sz="800" b="0" i="0" u="none" strike="noStrike" cap="none">
                <a:solidFill>
                  <a:srgbClr val="A6A6A6"/>
                </a:solidFill>
                <a:latin typeface="Arial"/>
                <a:ea typeface="Arial"/>
                <a:cs typeface="Arial"/>
                <a:sym typeface="Arial"/>
              </a:rPr>
              <a:t>  IC-GEN-Presentazione Smart - 160420</a:t>
            </a:r>
          </a:p>
        </p:txBody>
      </p:sp>
      <p:sp>
        <p:nvSpPr>
          <p:cNvPr id="49" name="Shape 49"/>
          <p:cNvSpPr txBox="1"/>
          <p:nvPr/>
        </p:nvSpPr>
        <p:spPr>
          <a:xfrm>
            <a:off x="1440000" y="1652315"/>
            <a:ext cx="7246800" cy="27699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buClr>
                <a:srgbClr val="4C5966"/>
              </a:buClr>
              <a:buSzPct val="25000"/>
              <a:buFont typeface="Arial"/>
              <a:buNone/>
            </a:pPr>
            <a:endParaRPr lang="it-IT" sz="1800" b="0" i="1" u="none" strike="noStrike" cap="none" dirty="0">
              <a:solidFill>
                <a:srgbClr val="4C59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Shape 50"/>
          <p:cNvSpPr/>
          <p:nvPr/>
        </p:nvSpPr>
        <p:spPr>
          <a:xfrm>
            <a:off x="230546" y="4604440"/>
            <a:ext cx="1728192" cy="38001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lang="it-IT" sz="1400" b="0" i="0" u="none" strike="noStrike" cap="none" dirty="0">
              <a:solidFill>
                <a:srgbClr val="184B9A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sldNum" idx="12"/>
          </p:nvPr>
        </p:nvSpPr>
        <p:spPr>
          <a:xfrm>
            <a:off x="8024517" y="6356350"/>
            <a:ext cx="66228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it-IT" sz="1000" smtClean="0">
                <a:solidFill>
                  <a:srgbClr val="184B9A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lang="it-IT" sz="1000" dirty="0">
              <a:solidFill>
                <a:srgbClr val="184B9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56"/>
          <p:cNvSpPr txBox="1">
            <a:spLocks noGrp="1"/>
          </p:cNvSpPr>
          <p:nvPr>
            <p:ph type="title"/>
          </p:nvPr>
        </p:nvSpPr>
        <p:spPr>
          <a:xfrm>
            <a:off x="468001" y="432000"/>
            <a:ext cx="8208456" cy="54872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buClr>
                <a:srgbClr val="184B9A"/>
              </a:buClr>
              <a:buSzPct val="25000"/>
              <a:buFont typeface="Arial"/>
              <a:buNone/>
            </a:pPr>
            <a:r>
              <a:rPr lang="it-IT" sz="1800" b="1" i="0" u="none" strike="noStrike" cap="none" dirty="0" smtClean="0">
                <a:solidFill>
                  <a:srgbClr val="184B9A"/>
                </a:solidFill>
                <a:latin typeface="Arial"/>
                <a:ea typeface="Arial"/>
                <a:cs typeface="Arial"/>
                <a:sym typeface="Arial"/>
              </a:rPr>
              <a:t>Servizio  </a:t>
            </a:r>
            <a:r>
              <a:rPr lang="it-IT" sz="2000" b="1" i="0" u="none" strike="noStrike" cap="none" dirty="0" smtClean="0">
                <a:solidFill>
                  <a:srgbClr val="184B9A"/>
                </a:solidFill>
                <a:latin typeface="Arial"/>
                <a:ea typeface="Arial"/>
                <a:cs typeface="Arial"/>
                <a:sym typeface="Arial"/>
              </a:rPr>
              <a:t>arricchimento</a:t>
            </a:r>
            <a:r>
              <a:rPr lang="it-IT" sz="1800" b="1" i="0" u="none" strike="noStrike" cap="none" dirty="0" smtClean="0">
                <a:solidFill>
                  <a:srgbClr val="184B9A"/>
                </a:solidFill>
                <a:latin typeface="Arial"/>
                <a:ea typeface="Arial"/>
                <a:cs typeface="Arial"/>
                <a:sym typeface="Arial"/>
              </a:rPr>
              <a:t> elenchi per il rinnovo dei Consigli Camerali</a:t>
            </a:r>
            <a:endParaRPr lang="it-IT" sz="1800" b="1" i="0" u="none" strike="noStrike" cap="none" dirty="0">
              <a:solidFill>
                <a:srgbClr val="184B9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egnaposto testo 3"/>
          <p:cNvSpPr>
            <a:spLocks noGrp="1"/>
          </p:cNvSpPr>
          <p:nvPr>
            <p:ph type="body" sz="quarter" idx="4294967295"/>
          </p:nvPr>
        </p:nvSpPr>
        <p:spPr>
          <a:xfrm>
            <a:off x="486083" y="1307804"/>
            <a:ext cx="7758326" cy="4569467"/>
          </a:xfrm>
          <a:prstGeom prst="rect">
            <a:avLst/>
          </a:prstGeom>
        </p:spPr>
        <p:txBody>
          <a:bodyPr/>
          <a:lstStyle/>
          <a:p>
            <a:r>
              <a:rPr lang="it-IT" sz="2400" b="1" dirty="0" smtClean="0">
                <a:solidFill>
                  <a:schemeClr val="tx1">
                    <a:lumMod val="75000"/>
                  </a:schemeClr>
                </a:solidFill>
              </a:rPr>
              <a:t>Premessa</a:t>
            </a:r>
            <a:endParaRPr lang="it-IT" sz="2400" b="1" dirty="0">
              <a:solidFill>
                <a:schemeClr val="tx1">
                  <a:lumMod val="75000"/>
                </a:schemeClr>
              </a:solidFill>
            </a:endParaRPr>
          </a:p>
          <a:p>
            <a:endParaRPr lang="it-IT" sz="2800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it-IT" sz="2000" dirty="0">
                <a:solidFill>
                  <a:schemeClr val="tx1"/>
                </a:solidFill>
                <a:ea typeface="MS PGothic" pitchFamily="34" charset="-128"/>
                <a:cs typeface="Titillium WebLight" pitchFamily="2" charset="0"/>
              </a:rPr>
              <a:t>Il servizio di arricchimento elenchi </a:t>
            </a:r>
            <a:r>
              <a:rPr lang="it-IT" sz="2000" dirty="0" smtClean="0">
                <a:solidFill>
                  <a:schemeClr val="tx1"/>
                </a:solidFill>
                <a:ea typeface="MS PGothic" pitchFamily="34" charset="-128"/>
                <a:cs typeface="Titillium WebLight" pitchFamily="2" charset="0"/>
              </a:rPr>
              <a:t>viene </a:t>
            </a:r>
            <a:r>
              <a:rPr lang="it-IT" sz="2000" dirty="0">
                <a:solidFill>
                  <a:schemeClr val="tx1"/>
                </a:solidFill>
                <a:ea typeface="MS PGothic" pitchFamily="34" charset="-128"/>
                <a:cs typeface="Titillium WebLight" pitchFamily="2" charset="0"/>
              </a:rPr>
              <a:t>erogato dalla </a:t>
            </a:r>
            <a:r>
              <a:rPr lang="it-IT" sz="2000" dirty="0" smtClean="0">
                <a:solidFill>
                  <a:schemeClr val="tx1"/>
                </a:solidFill>
                <a:ea typeface="MS PGothic" pitchFamily="34" charset="-128"/>
                <a:cs typeface="Titillium WebLight" pitchFamily="2" charset="0"/>
              </a:rPr>
              <a:t>Camera di Commercio </a:t>
            </a:r>
            <a:r>
              <a:rPr lang="it-IT" sz="2000" dirty="0">
                <a:solidFill>
                  <a:schemeClr val="tx1"/>
                </a:solidFill>
                <a:ea typeface="MS PGothic" pitchFamily="34" charset="-128"/>
                <a:cs typeface="Titillium WebLight" pitchFamily="2" charset="0"/>
              </a:rPr>
              <a:t>con il supporto di </a:t>
            </a:r>
            <a:r>
              <a:rPr lang="it-IT" sz="2000" dirty="0" smtClean="0">
                <a:solidFill>
                  <a:schemeClr val="tx1"/>
                </a:solidFill>
                <a:ea typeface="MS PGothic" pitchFamily="34" charset="-128"/>
                <a:cs typeface="Titillium WebLight" pitchFamily="2" charset="0"/>
              </a:rPr>
              <a:t>InfoCamere</a:t>
            </a:r>
          </a:p>
          <a:p>
            <a:endParaRPr lang="it-IT" sz="2000" dirty="0">
              <a:solidFill>
                <a:schemeClr val="tx1"/>
              </a:solidFill>
              <a:ea typeface="MS PGothic" pitchFamily="34" charset="-128"/>
              <a:cs typeface="Titillium WebLight" pitchFamily="2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it-IT" sz="20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E’ rivolto alle organizzazioni imprenditoriali interessate al </a:t>
            </a:r>
            <a:r>
              <a:rPr lang="it-IT" sz="2000" dirty="0">
                <a:solidFill>
                  <a:schemeClr val="tx1"/>
                </a:solidFill>
                <a:ea typeface="MS PGothic" pitchFamily="34" charset="-128"/>
                <a:cs typeface="Titillium WebLight" pitchFamily="2" charset="0"/>
              </a:rPr>
              <a:t>rinnovo dei Consigli </a:t>
            </a:r>
            <a:r>
              <a:rPr lang="it-IT" sz="2000" dirty="0" smtClean="0">
                <a:solidFill>
                  <a:schemeClr val="tx1"/>
                </a:solidFill>
                <a:ea typeface="MS PGothic" pitchFamily="34" charset="-128"/>
                <a:cs typeface="Titillium WebLight" pitchFamily="2" charset="0"/>
              </a:rPr>
              <a:t>Camerali</a:t>
            </a:r>
          </a:p>
          <a:p>
            <a:pPr marL="342900" indent="-342900">
              <a:buFont typeface="Wingdings" pitchFamily="2" charset="2"/>
              <a:buChar char="Ø"/>
            </a:pPr>
            <a:endParaRPr lang="it-IT" sz="2000" dirty="0">
              <a:solidFill>
                <a:schemeClr val="tx1"/>
              </a:solidFill>
              <a:latin typeface="+mn-lt"/>
              <a:ea typeface="MS PGothic" pitchFamily="34" charset="-128"/>
              <a:cs typeface="Titillium WebLight" pitchFamily="2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it-IT" sz="20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E’ gratuito </a:t>
            </a:r>
            <a:r>
              <a:rPr lang="it-IT" sz="2000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e </a:t>
            </a:r>
            <a:r>
              <a:rPr lang="it-IT" sz="20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facoltativo </a:t>
            </a:r>
          </a:p>
          <a:p>
            <a:pPr marL="342900" indent="-342900">
              <a:buFont typeface="Wingdings" pitchFamily="2" charset="2"/>
              <a:buChar char="Ø"/>
            </a:pPr>
            <a:endParaRPr lang="it-IT" sz="2000" dirty="0">
              <a:solidFill>
                <a:schemeClr val="tx1"/>
              </a:solidFill>
              <a:latin typeface="+mn-lt"/>
              <a:ea typeface="MS PGothic" pitchFamily="34" charset="-128"/>
              <a:cs typeface="Titillium WebLight" pitchFamily="2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it-IT" sz="20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E’ preliminare alla procedura di rinnovo prevista dal DM 156, 4 agosto 2011</a:t>
            </a:r>
          </a:p>
          <a:p>
            <a:pPr marL="342900" indent="-342900">
              <a:buFont typeface="Wingdings" pitchFamily="2" charset="2"/>
              <a:buChar char="Ø"/>
            </a:pPr>
            <a:endParaRPr lang="it-IT" sz="2000" dirty="0">
              <a:solidFill>
                <a:schemeClr val="tx1"/>
              </a:solidFill>
              <a:latin typeface="+mn-lt"/>
              <a:ea typeface="MS PGothic" pitchFamily="34" charset="-128"/>
              <a:cs typeface="Titillium WebLight" pitchFamily="2" charset="0"/>
            </a:endParaRPr>
          </a:p>
          <a:p>
            <a:endParaRPr lang="it-IT" sz="2000" dirty="0" smtClean="0">
              <a:solidFill>
                <a:schemeClr val="tx1"/>
              </a:solidFill>
              <a:latin typeface="+mn-lt"/>
              <a:ea typeface="MS PGothic" pitchFamily="34" charset="-128"/>
              <a:cs typeface="Titillium WebLight" pitchFamily="2" charset="0"/>
            </a:endParaRPr>
          </a:p>
          <a:p>
            <a:endParaRPr lang="it-IT" sz="2000" dirty="0">
              <a:solidFill>
                <a:schemeClr val="tx1"/>
              </a:solidFill>
              <a:latin typeface="+mn-lt"/>
              <a:ea typeface="MS PGothic" pitchFamily="34" charset="-128"/>
              <a:cs typeface="Titillium WebLight" pitchFamily="2" charset="0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it-IT" sz="2000" dirty="0">
              <a:solidFill>
                <a:schemeClr val="tx1"/>
              </a:solidFill>
              <a:latin typeface="+mn-lt"/>
              <a:ea typeface="MS PGothic" pitchFamily="34" charset="-128"/>
              <a:cs typeface="Titillium WebLight" pitchFamily="2" charset="0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it-IT" sz="2000" dirty="0">
              <a:solidFill>
                <a:schemeClr val="tx1"/>
              </a:solidFill>
              <a:latin typeface="+mn-lt"/>
              <a:ea typeface="MS PGothic" pitchFamily="34" charset="-128"/>
              <a:cs typeface="Titillium WebLight" pitchFamily="2" charset="0"/>
            </a:endParaRPr>
          </a:p>
          <a:p>
            <a:pPr>
              <a:buFont typeface="Wingdings" pitchFamily="2" charset="2"/>
              <a:buChar char="ü"/>
            </a:pPr>
            <a:endParaRPr lang="it-IT" sz="2000" i="0" dirty="0" smtClean="0">
              <a:solidFill>
                <a:schemeClr val="tx1"/>
              </a:solidFill>
              <a:latin typeface="+mn-lt"/>
              <a:ea typeface="MS PGothic" pitchFamily="34" charset="-128"/>
              <a:cs typeface="Titillium WebLight" pitchFamily="2" charset="0"/>
            </a:endParaRPr>
          </a:p>
          <a:p>
            <a:pPr>
              <a:buFont typeface="Wingdings" pitchFamily="2" charset="2"/>
              <a:buChar char="ü"/>
            </a:pPr>
            <a:endParaRPr lang="it-IT" sz="2000" i="0" dirty="0" smtClean="0">
              <a:solidFill>
                <a:schemeClr val="tx1"/>
              </a:solidFill>
              <a:latin typeface="+mn-lt"/>
              <a:ea typeface="MS PGothic" pitchFamily="34" charset="-128"/>
              <a:cs typeface="Titillium WebLight" pitchFamily="2" charset="0"/>
            </a:endParaRPr>
          </a:p>
          <a:p>
            <a:pPr>
              <a:buFont typeface="Wingdings" pitchFamily="2" charset="2"/>
              <a:buChar char="ü"/>
            </a:pPr>
            <a:endParaRPr lang="it-IT" sz="2000" dirty="0">
              <a:solidFill>
                <a:schemeClr val="tx1"/>
              </a:solidFill>
              <a:latin typeface="+mn-lt"/>
              <a:ea typeface="MS PGothic" pitchFamily="34" charset="-128"/>
              <a:cs typeface="Titillium WebLight" pitchFamily="2" charset="0"/>
            </a:endParaRPr>
          </a:p>
          <a:p>
            <a:pPr>
              <a:buFont typeface="Wingdings" pitchFamily="2" charset="2"/>
              <a:buChar char="ü"/>
            </a:pPr>
            <a:endParaRPr lang="it-IT" sz="2000" i="0" dirty="0" smtClean="0">
              <a:solidFill>
                <a:schemeClr val="tx1"/>
              </a:solidFill>
              <a:latin typeface="+mn-lt"/>
              <a:ea typeface="MS PGothic" pitchFamily="34" charset="-128"/>
              <a:cs typeface="Titillium WebLight" pitchFamily="2" charset="0"/>
            </a:endParaRPr>
          </a:p>
          <a:p>
            <a:pPr>
              <a:buFont typeface="Wingdings" pitchFamily="2" charset="2"/>
              <a:buChar char="ü"/>
            </a:pPr>
            <a:endParaRPr lang="it-IT" sz="2000" i="0" dirty="0" smtClean="0">
              <a:solidFill>
                <a:schemeClr val="tx1"/>
              </a:solidFill>
              <a:latin typeface="+mn-lt"/>
              <a:ea typeface="MS PGothic" pitchFamily="34" charset="-128"/>
              <a:cs typeface="Titillium WebLight" pitchFamily="2" charset="0"/>
            </a:endParaRPr>
          </a:p>
          <a:p>
            <a:pPr marL="0" indent="0"/>
            <a:endParaRPr lang="it-IT" sz="2000" i="0" dirty="0">
              <a:solidFill>
                <a:schemeClr val="tx1"/>
              </a:solidFill>
              <a:latin typeface="+mn-lt"/>
              <a:ea typeface="MS PGothic" pitchFamily="34" charset="-128"/>
              <a:cs typeface="Titillium WebLight" pitchFamily="2" charset="0"/>
            </a:endParaRPr>
          </a:p>
          <a:p>
            <a:endParaRPr lang="it-IT" sz="2000" dirty="0">
              <a:solidFill>
                <a:schemeClr val="tx1"/>
              </a:solidFill>
              <a:latin typeface="+mn-lt"/>
              <a:ea typeface="MS PGothic" pitchFamily="34" charset="-128"/>
              <a:cs typeface="Titillium WebLight" pitchFamily="2" charset="0"/>
            </a:endParaRPr>
          </a:p>
          <a:p>
            <a:endParaRPr lang="it-IT" sz="2000" i="0" dirty="0">
              <a:solidFill>
                <a:schemeClr val="tx1"/>
              </a:solidFill>
              <a:latin typeface="+mn-lt"/>
              <a:ea typeface="MS PGothic" pitchFamily="34" charset="-128"/>
              <a:cs typeface="Titillium Web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83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sldNum" idx="12"/>
          </p:nvPr>
        </p:nvSpPr>
        <p:spPr>
          <a:xfrm>
            <a:off x="8024517" y="6356350"/>
            <a:ext cx="66228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it-IT" sz="1000" smtClean="0">
                <a:solidFill>
                  <a:srgbClr val="184B9A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lang="it-IT" sz="1000">
              <a:solidFill>
                <a:srgbClr val="184B9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56"/>
          <p:cNvSpPr txBox="1">
            <a:spLocks noGrp="1"/>
          </p:cNvSpPr>
          <p:nvPr>
            <p:ph type="title"/>
          </p:nvPr>
        </p:nvSpPr>
        <p:spPr>
          <a:xfrm>
            <a:off x="468000" y="432000"/>
            <a:ext cx="8218797" cy="36933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lvl="0">
              <a:lnSpc>
                <a:spcPct val="100000"/>
              </a:lnSpc>
              <a:buSzPct val="25000"/>
            </a:pPr>
            <a:r>
              <a:rPr lang="it-IT" sz="2000" smtClean="0"/>
              <a:t>Servizio  arricchimento elenchi per il rinnovo dei Consigli Camerali</a:t>
            </a:r>
            <a:endParaRPr lang="it-IT" sz="2000" b="1" i="0" u="none" strike="noStrike" cap="none" dirty="0">
              <a:solidFill>
                <a:srgbClr val="184B9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egnaposto testo 3"/>
          <p:cNvSpPr>
            <a:spLocks noGrp="1"/>
          </p:cNvSpPr>
          <p:nvPr>
            <p:ph type="body" sz="quarter" idx="4294967295"/>
          </p:nvPr>
        </p:nvSpPr>
        <p:spPr>
          <a:xfrm>
            <a:off x="486083" y="1307804"/>
            <a:ext cx="7758326" cy="4569467"/>
          </a:xfrm>
          <a:prstGeom prst="rect">
            <a:avLst/>
          </a:prstGeom>
        </p:spPr>
        <p:txBody>
          <a:bodyPr/>
          <a:lstStyle/>
          <a:p>
            <a:r>
              <a:rPr lang="it-IT" sz="2400" b="1" smtClean="0">
                <a:solidFill>
                  <a:schemeClr val="tx1">
                    <a:lumMod val="75000"/>
                  </a:schemeClr>
                </a:solidFill>
              </a:rPr>
              <a:t>A cosa serve il servizio?</a:t>
            </a:r>
          </a:p>
          <a:p>
            <a:endParaRPr lang="it-IT" sz="2800" smtClean="0"/>
          </a:p>
          <a:p>
            <a:pPr marL="342900" indent="-342900">
              <a:buFont typeface="Wingdings" pitchFamily="2" charset="2"/>
              <a:buChar char="Ø"/>
            </a:pPr>
            <a:r>
              <a:rPr lang="it-IT" sz="2000" i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Il servizio di arricchimento allinea le informazioni delle imprese associate alle organizzazioni imprenditoriali con i dati del Registro delle Imprese. </a:t>
            </a:r>
          </a:p>
          <a:p>
            <a:pPr marL="0" indent="0"/>
            <a:endParaRPr lang="it-IT" sz="2000" i="0" smtClean="0">
              <a:solidFill>
                <a:schemeClr val="tx1"/>
              </a:solidFill>
              <a:latin typeface="+mn-lt"/>
              <a:ea typeface="MS PGothic" pitchFamily="34" charset="-128"/>
              <a:cs typeface="Titillium WebLight" pitchFamily="2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it-IT" sz="2000" i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I dati del Registro consentono alle organizzazioni imprenditoriali di predisporre facilmente e con minor probabilità di errori/omissioni gli elenchi da inviare alla Camera di Commercio per la costituzione degli Organi Camerali (allegati B).</a:t>
            </a:r>
            <a:endParaRPr lang="it-IT" sz="2000" i="0" dirty="0">
              <a:solidFill>
                <a:schemeClr val="tx1"/>
              </a:solidFill>
              <a:latin typeface="+mn-lt"/>
              <a:ea typeface="MS PGothic" pitchFamily="34" charset="-128"/>
              <a:cs typeface="Titillium WebLigh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23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sldNum" idx="12"/>
          </p:nvPr>
        </p:nvSpPr>
        <p:spPr>
          <a:xfrm>
            <a:off x="8024517" y="6356350"/>
            <a:ext cx="66228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it-IT" sz="1000">
                <a:solidFill>
                  <a:srgbClr val="184B9A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lang="it-IT" sz="1000">
              <a:solidFill>
                <a:srgbClr val="184B9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56"/>
          <p:cNvSpPr txBox="1">
            <a:spLocks noGrp="1"/>
          </p:cNvSpPr>
          <p:nvPr>
            <p:ph type="title"/>
          </p:nvPr>
        </p:nvSpPr>
        <p:spPr>
          <a:xfrm>
            <a:off x="468000" y="432000"/>
            <a:ext cx="8218797" cy="36933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lvl="0">
              <a:lnSpc>
                <a:spcPct val="100000"/>
              </a:lnSpc>
              <a:buSzPct val="25000"/>
            </a:pPr>
            <a:r>
              <a:rPr lang="it-IT" sz="2000" dirty="0"/>
              <a:t>Servizio  arricchimento elenchi per il rinnovo dei Consigli Camerali</a:t>
            </a:r>
            <a:endParaRPr lang="it-IT" sz="2000" b="1" i="0" u="none" strike="noStrike" cap="none" dirty="0">
              <a:solidFill>
                <a:srgbClr val="184B9A"/>
              </a:solidFill>
              <a:sym typeface="Arial"/>
            </a:endParaRPr>
          </a:p>
        </p:txBody>
      </p:sp>
      <p:sp>
        <p:nvSpPr>
          <p:cNvPr id="4" name="Segnaposto testo 3"/>
          <p:cNvSpPr>
            <a:spLocks noGrp="1"/>
          </p:cNvSpPr>
          <p:nvPr>
            <p:ph type="body" sz="quarter" idx="4294967295"/>
          </p:nvPr>
        </p:nvSpPr>
        <p:spPr>
          <a:xfrm>
            <a:off x="611561" y="1249527"/>
            <a:ext cx="8064896" cy="4987785"/>
          </a:xfrm>
          <a:prstGeom prst="rect">
            <a:avLst/>
          </a:prstGeom>
        </p:spPr>
        <p:txBody>
          <a:bodyPr/>
          <a:lstStyle/>
          <a:p>
            <a:r>
              <a:rPr lang="it-IT" sz="2400" b="1" dirty="0">
                <a:solidFill>
                  <a:schemeClr val="tx1">
                    <a:lumMod val="75000"/>
                  </a:schemeClr>
                </a:solidFill>
              </a:rPr>
              <a:t>Come funziona il servizio</a:t>
            </a:r>
            <a:r>
              <a:rPr lang="it-IT" sz="2400" b="1" dirty="0" smtClean="0">
                <a:solidFill>
                  <a:schemeClr val="tx1">
                    <a:lumMod val="75000"/>
                  </a:schemeClr>
                </a:solidFill>
              </a:rPr>
              <a:t>?</a:t>
            </a:r>
          </a:p>
          <a:p>
            <a:endParaRPr lang="it-IT" sz="2400" b="1" dirty="0">
              <a:solidFill>
                <a:schemeClr val="tx1">
                  <a:lumMod val="75000"/>
                </a:schemeClr>
              </a:solidFill>
            </a:endParaRPr>
          </a:p>
          <a:p>
            <a:pPr marL="342900" indent="-342900">
              <a:spcAft>
                <a:spcPts val="320"/>
              </a:spcAft>
              <a:buFont typeface="Wingdings" pitchFamily="2" charset="2"/>
              <a:buChar char="Ø"/>
            </a:pPr>
            <a:r>
              <a:rPr lang="it-IT" sz="2000" i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L’Associazione di Categoria invia </a:t>
            </a:r>
            <a:r>
              <a:rPr lang="it-IT" sz="2000" i="0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alla </a:t>
            </a:r>
            <a:r>
              <a:rPr lang="it-IT" sz="2000" i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Camera di Commercio, secondo le modalità concordate, l’elenco dei </a:t>
            </a:r>
            <a:r>
              <a:rPr lang="it-IT" sz="2000" i="0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propri </a:t>
            </a:r>
            <a:r>
              <a:rPr lang="it-IT" sz="2000" i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iscritti: </a:t>
            </a:r>
            <a:r>
              <a:rPr lang="it-IT" sz="2000" i="0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è sufficiente il </a:t>
            </a:r>
            <a:r>
              <a:rPr lang="it-IT" sz="2000" b="1" i="0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CODICE FISCALE </a:t>
            </a:r>
            <a:r>
              <a:rPr lang="it-IT" sz="2000" i="0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a 11 o 16 caratteri di </a:t>
            </a:r>
            <a:r>
              <a:rPr lang="it-IT" sz="2000" i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ciascuna </a:t>
            </a:r>
            <a:r>
              <a:rPr lang="it-IT" sz="2000" i="0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impresa </a:t>
            </a:r>
            <a:r>
              <a:rPr lang="it-IT" sz="20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associat</a:t>
            </a:r>
            <a:r>
              <a:rPr lang="it-IT" sz="2000" i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a.</a:t>
            </a:r>
          </a:p>
          <a:p>
            <a:pPr marL="342900" indent="-342900">
              <a:spcAft>
                <a:spcPts val="320"/>
              </a:spcAft>
              <a:buFont typeface="Wingdings" pitchFamily="2" charset="2"/>
              <a:buChar char="Ø"/>
            </a:pPr>
            <a:endParaRPr lang="it-IT" sz="1200" i="0" dirty="0" smtClean="0">
              <a:solidFill>
                <a:schemeClr val="tx1"/>
              </a:solidFill>
              <a:latin typeface="+mn-lt"/>
              <a:ea typeface="MS PGothic" pitchFamily="34" charset="-128"/>
              <a:cs typeface="Titillium WebLight" pitchFamily="2" charset="0"/>
            </a:endParaRPr>
          </a:p>
          <a:p>
            <a:pPr marL="342900" indent="-342900">
              <a:spcAft>
                <a:spcPts val="320"/>
              </a:spcAft>
              <a:buFont typeface="Wingdings" pitchFamily="2" charset="2"/>
              <a:buChar char="Ø"/>
            </a:pPr>
            <a:r>
              <a:rPr lang="it-IT" sz="2000" b="1" i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Non</a:t>
            </a:r>
            <a:r>
              <a:rPr lang="it-IT" sz="2000" i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</a:t>
            </a:r>
            <a:r>
              <a:rPr lang="it-IT" sz="2000" i="0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sono ammessi i codici fiscali dei soci dell’impresa o codici fiscali formalmente non corretti (ad esempio privi di </a:t>
            </a:r>
            <a:r>
              <a:rPr lang="it-IT" sz="2000" i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zeri </a:t>
            </a:r>
            <a:r>
              <a:rPr lang="it-IT" sz="2000" i="0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in testa</a:t>
            </a:r>
            <a:r>
              <a:rPr lang="it-IT" sz="2000" i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).</a:t>
            </a:r>
          </a:p>
          <a:p>
            <a:pPr marL="342900" indent="-342900">
              <a:spcAft>
                <a:spcPts val="320"/>
              </a:spcAft>
              <a:buFont typeface="Wingdings" pitchFamily="2" charset="2"/>
              <a:buChar char="Ø"/>
            </a:pPr>
            <a:endParaRPr lang="it-IT" sz="1200" i="0" dirty="0" smtClean="0">
              <a:solidFill>
                <a:schemeClr val="tx1"/>
              </a:solidFill>
              <a:latin typeface="+mn-lt"/>
              <a:ea typeface="MS PGothic" pitchFamily="34" charset="-128"/>
              <a:cs typeface="Titillium WebLight" pitchFamily="2" charset="0"/>
            </a:endParaRPr>
          </a:p>
          <a:p>
            <a:pPr marL="342900" indent="-342900">
              <a:spcAft>
                <a:spcPts val="320"/>
              </a:spcAft>
              <a:buFont typeface="Wingdings" pitchFamily="2" charset="2"/>
              <a:buChar char="Ø"/>
            </a:pPr>
            <a:r>
              <a:rPr lang="it-IT" sz="2000" i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L’elenco </a:t>
            </a:r>
            <a:r>
              <a:rPr lang="it-IT" sz="2000" i="0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può essere predisposto in formato </a:t>
            </a:r>
            <a:r>
              <a:rPr lang="it-IT" sz="2000" i="0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txt</a:t>
            </a:r>
            <a:r>
              <a:rPr lang="it-IT" sz="2000" i="0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/</a:t>
            </a:r>
            <a:r>
              <a:rPr lang="it-IT" sz="2000" i="0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csv</a:t>
            </a:r>
            <a:r>
              <a:rPr lang="it-IT" sz="2000" i="0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/</a:t>
            </a:r>
            <a:r>
              <a:rPr lang="it-IT" sz="2000" i="0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xls</a:t>
            </a:r>
            <a:r>
              <a:rPr lang="it-IT" sz="2000" i="0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</a:t>
            </a:r>
            <a:r>
              <a:rPr lang="it-IT" sz="2000" i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(</a:t>
            </a:r>
            <a:r>
              <a:rPr lang="it-IT" sz="2000" i="0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no pdf). Nel caso di salvataggio in formato </a:t>
            </a:r>
            <a:r>
              <a:rPr lang="it-IT" sz="2000" i="0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csv</a:t>
            </a:r>
            <a:r>
              <a:rPr lang="it-IT" sz="2000" i="0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, con elisione di zeri (0) iniziali, si rende necessario selezionare preventivamente la colonna CODICE FISCALE, selezionare Formato Celle – Numero, Categoria Testo</a:t>
            </a:r>
            <a:r>
              <a:rPr lang="it-IT" sz="2000" i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.</a:t>
            </a:r>
          </a:p>
          <a:p>
            <a:pPr>
              <a:spcAft>
                <a:spcPts val="320"/>
              </a:spcAft>
            </a:pPr>
            <a:endParaRPr lang="it-IT" sz="2000" i="0" dirty="0" smtClean="0">
              <a:solidFill>
                <a:schemeClr val="tx1"/>
              </a:solidFill>
              <a:latin typeface="+mn-lt"/>
              <a:ea typeface="MS PGothic" pitchFamily="34" charset="-128"/>
              <a:cs typeface="Titillium WebLight" pitchFamily="2" charset="0"/>
            </a:endParaRPr>
          </a:p>
          <a:p>
            <a:pPr marL="171450" indent="-171450">
              <a:buFont typeface="Wingdings" pitchFamily="2" charset="2"/>
              <a:buChar char="Ø"/>
            </a:pPr>
            <a:endParaRPr lang="it-IT" sz="1000" i="0" dirty="0" smtClean="0">
              <a:solidFill>
                <a:schemeClr val="tx1"/>
              </a:solidFill>
              <a:latin typeface="+mn-lt"/>
              <a:ea typeface="MS PGothic" pitchFamily="34" charset="-128"/>
              <a:cs typeface="Titillium WebLight" pitchFamily="2" charset="0"/>
            </a:endParaRPr>
          </a:p>
          <a:p>
            <a:pPr marL="0" indent="0"/>
            <a:endParaRPr lang="it-IT" dirty="0"/>
          </a:p>
          <a:p>
            <a:pPr>
              <a:buFont typeface="Wingdings" pitchFamily="2" charset="2"/>
              <a:buChar char="Ø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4849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sldNum" idx="12"/>
          </p:nvPr>
        </p:nvSpPr>
        <p:spPr>
          <a:xfrm>
            <a:off x="4644008" y="6381328"/>
            <a:ext cx="3974648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it-IT" sz="1000">
                <a:solidFill>
                  <a:srgbClr val="184B9A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lang="it-IT" sz="1000">
              <a:solidFill>
                <a:srgbClr val="184B9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56"/>
          <p:cNvSpPr txBox="1">
            <a:spLocks noGrp="1"/>
          </p:cNvSpPr>
          <p:nvPr>
            <p:ph type="title"/>
          </p:nvPr>
        </p:nvSpPr>
        <p:spPr>
          <a:xfrm>
            <a:off x="468000" y="432000"/>
            <a:ext cx="8218797" cy="36933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lvl="0">
              <a:lnSpc>
                <a:spcPct val="100000"/>
              </a:lnSpc>
              <a:buSzPct val="25000"/>
            </a:pPr>
            <a:r>
              <a:rPr lang="it-IT" sz="2000" dirty="0"/>
              <a:t>Servizio  arricchimento elenchi per il rinnovo dei Consigli Camerali</a:t>
            </a:r>
            <a:endParaRPr lang="it-IT" sz="2000" b="1" i="0" u="none" strike="noStrike" cap="none" dirty="0">
              <a:solidFill>
                <a:srgbClr val="184B9A"/>
              </a:solidFill>
              <a:sym typeface="Arial"/>
            </a:endParaRPr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5488899"/>
              </p:ext>
            </p:extLst>
          </p:nvPr>
        </p:nvGraphicFramePr>
        <p:xfrm>
          <a:off x="1561491" y="1977656"/>
          <a:ext cx="5434733" cy="3248245"/>
        </p:xfrm>
        <a:graphic>
          <a:graphicData uri="http://schemas.openxmlformats.org/drawingml/2006/table">
            <a:tbl>
              <a:tblPr/>
              <a:tblGrid>
                <a:gridCol w="3349360"/>
                <a:gridCol w="717720"/>
                <a:gridCol w="717720"/>
                <a:gridCol w="649933"/>
              </a:tblGrid>
              <a:tr h="268472">
                <a:tc>
                  <a:txBody>
                    <a:bodyPr/>
                    <a:lstStyle/>
                    <a:p>
                      <a:pPr algn="l" fontAlgn="t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Codice fiscale impresa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5053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00177810553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8472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00177810553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8472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00388460552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8472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01428180556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8472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01428180556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8472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00161578885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8472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00163290026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8472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03718600582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8472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FRRCST81S14A475M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8472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FRRGCM36C10G148G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8472"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Segnaposto testo 3"/>
          <p:cNvSpPr>
            <a:spLocks noGrp="1"/>
          </p:cNvSpPr>
          <p:nvPr>
            <p:ph type="body" sz="quarter" idx="4294967295"/>
          </p:nvPr>
        </p:nvSpPr>
        <p:spPr>
          <a:xfrm>
            <a:off x="719998" y="1249527"/>
            <a:ext cx="9668009" cy="579274"/>
          </a:xfrm>
          <a:prstGeom prst="rect">
            <a:avLst/>
          </a:prstGeom>
        </p:spPr>
        <p:txBody>
          <a:bodyPr/>
          <a:lstStyle/>
          <a:p>
            <a:r>
              <a:rPr lang="it-IT" sz="2400" b="1" dirty="0" smtClean="0">
                <a:solidFill>
                  <a:schemeClr val="tx1">
                    <a:lumMod val="75000"/>
                  </a:schemeClr>
                </a:solidFill>
              </a:rPr>
              <a:t>Esempio elenco associati</a:t>
            </a:r>
            <a:endParaRPr lang="it-IT" sz="2400" dirty="0">
              <a:solidFill>
                <a:schemeClr val="tx1">
                  <a:lumMod val="75000"/>
                </a:schemeClr>
              </a:solidFill>
            </a:endParaRPr>
          </a:p>
          <a:p>
            <a:pPr marL="0" indent="0"/>
            <a:endParaRPr lang="it-IT" dirty="0"/>
          </a:p>
          <a:p>
            <a:pPr>
              <a:buFont typeface="Wingdings" pitchFamily="2" charset="2"/>
              <a:buChar char="Ø"/>
            </a:pPr>
            <a:endParaRPr lang="it-IT" dirty="0"/>
          </a:p>
        </p:txBody>
      </p:sp>
      <p:sp>
        <p:nvSpPr>
          <p:cNvPr id="6" name="Callout con freccia a sinistra 5"/>
          <p:cNvSpPr/>
          <p:nvPr/>
        </p:nvSpPr>
        <p:spPr>
          <a:xfrm>
            <a:off x="2846202" y="2990297"/>
            <a:ext cx="2576402" cy="1283992"/>
          </a:xfrm>
          <a:prstGeom prst="lef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1100" dirty="0"/>
              <a:t>Utilizzare il formato testo in modo da non perdere gli zeri significativi</a:t>
            </a:r>
            <a:r>
              <a:rPr lang="it-IT" sz="1100" baseline="0" dirty="0"/>
              <a:t> in testa</a:t>
            </a:r>
          </a:p>
          <a:p>
            <a:pPr algn="l"/>
            <a:endParaRPr lang="it-IT" sz="1100" dirty="0"/>
          </a:p>
        </p:txBody>
      </p:sp>
    </p:spTree>
    <p:extLst>
      <p:ext uri="{BB962C8B-B14F-4D97-AF65-F5344CB8AC3E}">
        <p14:creationId xmlns:p14="http://schemas.microsoft.com/office/powerpoint/2010/main" val="314849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sldNum" idx="12"/>
          </p:nvPr>
        </p:nvSpPr>
        <p:spPr>
          <a:xfrm>
            <a:off x="8024517" y="6356350"/>
            <a:ext cx="66228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it-IT" sz="1000">
                <a:solidFill>
                  <a:srgbClr val="184B9A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lang="it-IT" sz="1000">
              <a:solidFill>
                <a:srgbClr val="184B9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56"/>
          <p:cNvSpPr txBox="1">
            <a:spLocks noGrp="1"/>
          </p:cNvSpPr>
          <p:nvPr>
            <p:ph type="title"/>
          </p:nvPr>
        </p:nvSpPr>
        <p:spPr>
          <a:xfrm>
            <a:off x="468000" y="432000"/>
            <a:ext cx="8218797" cy="36933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lvl="0">
              <a:lnSpc>
                <a:spcPct val="100000"/>
              </a:lnSpc>
              <a:buSzPct val="25000"/>
            </a:pPr>
            <a:r>
              <a:rPr lang="it-IT" sz="2000" dirty="0"/>
              <a:t>Servizio  arricchimento elenchi per il rinnovo dei Consigli Camerali</a:t>
            </a:r>
            <a:endParaRPr lang="it-IT" sz="2000" b="1" i="0" u="none" strike="noStrike" cap="none" dirty="0">
              <a:solidFill>
                <a:srgbClr val="184B9A"/>
              </a:solidFill>
              <a:sym typeface="Arial"/>
            </a:endParaRPr>
          </a:p>
        </p:txBody>
      </p:sp>
      <p:sp>
        <p:nvSpPr>
          <p:cNvPr id="4" name="Segnaposto testo 3"/>
          <p:cNvSpPr>
            <a:spLocks noGrp="1"/>
          </p:cNvSpPr>
          <p:nvPr>
            <p:ph type="body" sz="quarter" idx="4294967295"/>
          </p:nvPr>
        </p:nvSpPr>
        <p:spPr>
          <a:xfrm>
            <a:off x="395536" y="908720"/>
            <a:ext cx="8257749" cy="5328592"/>
          </a:xfrm>
          <a:prstGeom prst="rect">
            <a:avLst/>
          </a:prstGeom>
        </p:spPr>
        <p:txBody>
          <a:bodyPr/>
          <a:lstStyle/>
          <a:p>
            <a:endParaRPr lang="it-IT" sz="20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r>
              <a:rPr lang="it-IT" sz="2400" b="1" dirty="0" smtClean="0">
                <a:solidFill>
                  <a:schemeClr val="tx1">
                    <a:lumMod val="75000"/>
                  </a:schemeClr>
                </a:solidFill>
              </a:rPr>
              <a:t>Quali </a:t>
            </a:r>
            <a:r>
              <a:rPr lang="it-IT" sz="2400" b="1" dirty="0">
                <a:solidFill>
                  <a:schemeClr val="tx1">
                    <a:lumMod val="75000"/>
                  </a:schemeClr>
                </a:solidFill>
              </a:rPr>
              <a:t>dati del Registro </a:t>
            </a:r>
            <a:r>
              <a:rPr lang="it-IT" sz="2400" b="1" dirty="0" smtClean="0">
                <a:solidFill>
                  <a:schemeClr val="tx1">
                    <a:lumMod val="75000"/>
                  </a:schemeClr>
                </a:solidFill>
              </a:rPr>
              <a:t>vengono forniti?</a:t>
            </a:r>
          </a:p>
          <a:p>
            <a:pPr marL="0" indent="0" algn="just"/>
            <a:endParaRPr lang="it-IT" sz="1400" i="0" dirty="0" smtClean="0">
              <a:solidFill>
                <a:schemeClr val="tx1"/>
              </a:solidFill>
              <a:latin typeface="+mn-lt"/>
              <a:ea typeface="MS PGothic" pitchFamily="34" charset="-128"/>
              <a:cs typeface="Titillium WebLight" pitchFamily="2" charset="0"/>
            </a:endParaRPr>
          </a:p>
          <a:p>
            <a:pPr marL="0" indent="0" algn="just"/>
            <a:r>
              <a:rPr lang="it-IT" sz="2000" i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Per </a:t>
            </a:r>
            <a:r>
              <a:rPr lang="it-IT" sz="2000" i="0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ciascun codice fiscale </a:t>
            </a:r>
            <a:r>
              <a:rPr lang="it-IT" sz="2000" i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presente nell’elenco inviato, </a:t>
            </a:r>
            <a:r>
              <a:rPr lang="it-IT" sz="2000" i="0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l’associazione potrà disporre dei seguenti dati </a:t>
            </a:r>
            <a:r>
              <a:rPr lang="it-IT" sz="2000" i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in formato </a:t>
            </a:r>
            <a:r>
              <a:rPr lang="it-IT" sz="2000" i="0" dirty="0">
                <a:solidFill>
                  <a:schemeClr val="tx1"/>
                </a:solidFill>
                <a:ea typeface="MS PGothic" pitchFamily="34" charset="-128"/>
                <a:cs typeface="Titillium WebLight" pitchFamily="2" charset="0"/>
              </a:rPr>
              <a:t>.</a:t>
            </a:r>
            <a:r>
              <a:rPr lang="it-IT" sz="2000" i="0" dirty="0" err="1" smtClean="0">
                <a:solidFill>
                  <a:schemeClr val="tx1"/>
                </a:solidFill>
                <a:ea typeface="MS PGothic" pitchFamily="34" charset="-128"/>
                <a:cs typeface="Titillium WebLight" pitchFamily="2" charset="0"/>
              </a:rPr>
              <a:t>xlsx</a:t>
            </a:r>
            <a:r>
              <a:rPr lang="it-IT" sz="2000" i="0" dirty="0" smtClean="0">
                <a:solidFill>
                  <a:schemeClr val="tx1"/>
                </a:solidFill>
                <a:ea typeface="MS PGothic" pitchFamily="34" charset="-128"/>
                <a:cs typeface="Titillium WebLight" pitchFamily="2" charset="0"/>
              </a:rPr>
              <a:t>:</a:t>
            </a:r>
          </a:p>
          <a:p>
            <a:pPr marL="0" indent="0" algn="just"/>
            <a:endParaRPr lang="it-IT" sz="800" i="0" dirty="0">
              <a:solidFill>
                <a:schemeClr val="tx1"/>
              </a:solidFill>
              <a:latin typeface="+mn-lt"/>
              <a:ea typeface="MS PGothic" pitchFamily="34" charset="-128"/>
              <a:cs typeface="Titillium WebLight" pitchFamily="2" charset="0"/>
            </a:endParaRPr>
          </a:p>
          <a:p>
            <a:pPr marL="285750" indent="-285750" algn="just">
              <a:spcBef>
                <a:spcPts val="600"/>
              </a:spcBef>
              <a:buFont typeface="Wingdings" pitchFamily="2" charset="2"/>
              <a:buChar char="Ø"/>
            </a:pPr>
            <a:r>
              <a:rPr lang="it-IT" sz="1800" i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dati </a:t>
            </a:r>
            <a:r>
              <a:rPr lang="it-IT" sz="1800" i="0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identificativi </a:t>
            </a:r>
            <a:r>
              <a:rPr lang="it-IT" sz="1800" i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dell’impresa: numero </a:t>
            </a:r>
            <a:r>
              <a:rPr lang="it-IT" sz="1800" i="0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rea, codice fiscale, partita iva, denominazione, indirizzo completo, natura giuridica, </a:t>
            </a:r>
            <a:r>
              <a:rPr lang="it-IT" sz="1800" i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status dell’impresa </a:t>
            </a:r>
            <a:r>
              <a:rPr lang="it-IT" sz="1800" i="0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al momento </a:t>
            </a:r>
            <a:r>
              <a:rPr lang="it-IT" sz="1800" i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dell’elaborazione (attiva, inattiva, sospesa, cancellata, con procedure aperte);</a:t>
            </a:r>
            <a:endParaRPr lang="it-IT" sz="1800" i="0" dirty="0">
              <a:solidFill>
                <a:schemeClr val="tx1"/>
              </a:solidFill>
              <a:latin typeface="+mn-lt"/>
              <a:ea typeface="MS PGothic" pitchFamily="34" charset="-128"/>
              <a:cs typeface="Titillium WebLight" pitchFamily="2" charset="0"/>
            </a:endParaRPr>
          </a:p>
          <a:p>
            <a:pPr marL="285750" indent="-285750">
              <a:spcBef>
                <a:spcPts val="600"/>
              </a:spcBef>
              <a:buFont typeface="Wingdings" pitchFamily="2" charset="2"/>
              <a:buChar char="Ø"/>
            </a:pPr>
            <a:r>
              <a:rPr lang="it-IT" sz="1800" i="0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tutte le date che riguardano l’iscrizione/cancellazione al registro imprese, al rea, all’albo artigiano, </a:t>
            </a:r>
            <a:r>
              <a:rPr lang="it-IT" sz="1800" i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di apertura delle procedure </a:t>
            </a:r>
            <a:r>
              <a:rPr lang="it-IT" sz="1800" i="0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di </a:t>
            </a:r>
            <a:r>
              <a:rPr lang="it-IT" sz="1800" i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liquidazione/fallimento; </a:t>
            </a:r>
          </a:p>
          <a:p>
            <a:pPr marL="285750" indent="-285750">
              <a:spcBef>
                <a:spcPts val="600"/>
              </a:spcBef>
              <a:buFont typeface="Wingdings" pitchFamily="2" charset="2"/>
              <a:buChar char="Ø"/>
            </a:pPr>
            <a:r>
              <a:rPr lang="it-IT" sz="1800" i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il </a:t>
            </a:r>
            <a:r>
              <a:rPr lang="it-IT" sz="1800" i="0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numero degli addetti familiari e </a:t>
            </a:r>
            <a:r>
              <a:rPr lang="it-IT" sz="1800" i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subordinati al 31/12 dell’anno di riferimento per il rinnovo dei consigli (Fonte addetti INPS);</a:t>
            </a:r>
          </a:p>
          <a:p>
            <a:pPr marL="285750" indent="-285750">
              <a:spcBef>
                <a:spcPts val="600"/>
              </a:spcBef>
              <a:buFont typeface="Wingdings" pitchFamily="2" charset="2"/>
              <a:buChar char="Ø"/>
            </a:pPr>
            <a:r>
              <a:rPr lang="it-IT" sz="1800" i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tutte </a:t>
            </a:r>
            <a:r>
              <a:rPr lang="it-IT" sz="1800" i="0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le informazioni relative ad eventuali </a:t>
            </a:r>
            <a:r>
              <a:rPr lang="it-IT" sz="1800" i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localizzazioni dell’impresa nel territorio (provincia o province accorpamento);</a:t>
            </a:r>
          </a:p>
          <a:p>
            <a:pPr marL="285750" indent="-285750">
              <a:spcBef>
                <a:spcPts val="600"/>
              </a:spcBef>
              <a:buFont typeface="Wingdings" pitchFamily="2" charset="2"/>
              <a:buChar char="Ø"/>
            </a:pPr>
            <a:r>
              <a:rPr lang="it-IT" sz="1800" i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la </a:t>
            </a:r>
            <a:r>
              <a:rPr lang="it-IT" sz="1800" i="0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descrizione attività svolta dall’impresa ed i codici </a:t>
            </a:r>
            <a:r>
              <a:rPr lang="it-IT" sz="1800" i="0" dirty="0" err="1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ateco</a:t>
            </a:r>
            <a:r>
              <a:rPr lang="it-IT" sz="1800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</a:t>
            </a:r>
            <a:r>
              <a:rPr lang="it-IT" sz="180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primari e secondari </a:t>
            </a:r>
            <a:endParaRPr lang="it-IT" sz="1800" i="0" dirty="0" smtClean="0">
              <a:solidFill>
                <a:schemeClr val="tx1"/>
              </a:solidFill>
              <a:latin typeface="+mn-lt"/>
              <a:ea typeface="MS PGothic" pitchFamily="34" charset="-128"/>
              <a:cs typeface="Titillium WebLight" pitchFamily="2" charset="0"/>
            </a:endParaRPr>
          </a:p>
          <a:p>
            <a:pPr marL="0" lvl="0" indent="0">
              <a:spcBef>
                <a:spcPts val="600"/>
              </a:spcBef>
            </a:pPr>
            <a:endParaRPr lang="it-IT" sz="1400" i="0" dirty="0">
              <a:solidFill>
                <a:schemeClr val="tx1"/>
              </a:solidFill>
              <a:latin typeface="+mn-lt"/>
              <a:ea typeface="MS PGothic" pitchFamily="34" charset="-128"/>
              <a:cs typeface="Titillium WebLight" pitchFamily="2" charset="0"/>
            </a:endParaRPr>
          </a:p>
          <a:p>
            <a:endParaRPr lang="it-IT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49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sldNum" idx="12"/>
          </p:nvPr>
        </p:nvSpPr>
        <p:spPr>
          <a:xfrm>
            <a:off x="8024517" y="6356350"/>
            <a:ext cx="66228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it-IT" sz="1000">
                <a:solidFill>
                  <a:srgbClr val="184B9A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lang="it-IT" sz="1000">
              <a:solidFill>
                <a:srgbClr val="184B9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56"/>
          <p:cNvSpPr txBox="1">
            <a:spLocks noGrp="1"/>
          </p:cNvSpPr>
          <p:nvPr>
            <p:ph type="title"/>
          </p:nvPr>
        </p:nvSpPr>
        <p:spPr>
          <a:xfrm>
            <a:off x="468000" y="432000"/>
            <a:ext cx="8218797" cy="36933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lvl="0">
              <a:lnSpc>
                <a:spcPct val="100000"/>
              </a:lnSpc>
              <a:buSzPct val="25000"/>
            </a:pPr>
            <a:r>
              <a:rPr lang="it-IT" sz="2000" dirty="0"/>
              <a:t>Servizio  arricchimento elenchi per il rinnovo dei Consigli Camerali</a:t>
            </a:r>
            <a:endParaRPr lang="it-IT" sz="2000" b="1" i="0" u="none" strike="noStrike" cap="none" dirty="0">
              <a:solidFill>
                <a:srgbClr val="184B9A"/>
              </a:solidFill>
              <a:sym typeface="Arial"/>
            </a:endParaRPr>
          </a:p>
        </p:txBody>
      </p:sp>
      <p:sp>
        <p:nvSpPr>
          <p:cNvPr id="4" name="Segnaposto testo 3"/>
          <p:cNvSpPr>
            <a:spLocks noGrp="1"/>
          </p:cNvSpPr>
          <p:nvPr>
            <p:ph type="body" sz="quarter" idx="4294967295"/>
          </p:nvPr>
        </p:nvSpPr>
        <p:spPr>
          <a:xfrm>
            <a:off x="467544" y="1052736"/>
            <a:ext cx="8352928" cy="5112568"/>
          </a:xfrm>
          <a:prstGeom prst="rect">
            <a:avLst/>
          </a:prstGeom>
        </p:spPr>
        <p:txBody>
          <a:bodyPr/>
          <a:lstStyle/>
          <a:p>
            <a:r>
              <a:rPr lang="it-IT" sz="2400" b="1" dirty="0" smtClean="0">
                <a:solidFill>
                  <a:schemeClr val="tx1">
                    <a:lumMod val="75000"/>
                  </a:schemeClr>
                </a:solidFill>
              </a:rPr>
              <a:t>Quali dati del Registro vengono forniti?</a:t>
            </a:r>
            <a:endParaRPr lang="it-IT" sz="24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it-IT" sz="2000" b="1" dirty="0">
              <a:solidFill>
                <a:schemeClr val="tx2"/>
              </a:solidFill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it-IT" i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Per </a:t>
            </a:r>
            <a:r>
              <a:rPr lang="it-IT" i="0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ciascun codice fiscale </a:t>
            </a:r>
            <a:r>
              <a:rPr lang="it-IT" i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presente nell’elenco dell'associazione </a:t>
            </a:r>
            <a:r>
              <a:rPr lang="it-IT" i="0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di categoria si evidenziano le informazioni relative alla sede ed alle </a:t>
            </a:r>
            <a:r>
              <a:rPr lang="it-IT" i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eventuali </a:t>
            </a:r>
            <a:r>
              <a:rPr lang="it-IT" i="0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unità locali </a:t>
            </a:r>
            <a:r>
              <a:rPr lang="it-IT" i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del territorio di interesse. </a:t>
            </a:r>
            <a:r>
              <a:rPr lang="it-IT" i="0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Se un codice fiscale (IMPRESA) ha sia la sede sia unità locali </a:t>
            </a:r>
            <a:r>
              <a:rPr lang="it-IT" i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nel territorio, </a:t>
            </a:r>
            <a:r>
              <a:rPr lang="it-IT" i="0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ci saranno più righe </a:t>
            </a:r>
            <a:r>
              <a:rPr lang="it-IT" i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nell'elenco, ciascuna delle quali riporterà </a:t>
            </a:r>
            <a:r>
              <a:rPr lang="it-IT" i="0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i dati di </a:t>
            </a:r>
            <a:r>
              <a:rPr lang="it-IT" i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una certa localizzazione.</a:t>
            </a:r>
          </a:p>
          <a:p>
            <a:pPr marL="0" indent="0" algn="just"/>
            <a:endParaRPr lang="it-IT" sz="900" i="0" dirty="0" smtClean="0">
              <a:solidFill>
                <a:schemeClr val="tx1"/>
              </a:solidFill>
              <a:latin typeface="+mn-lt"/>
              <a:ea typeface="MS PGothic" pitchFamily="34" charset="-128"/>
              <a:cs typeface="Titillium WebLight" pitchFamily="2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it-IT" i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I </a:t>
            </a:r>
            <a:r>
              <a:rPr lang="it-IT" i="0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codici fiscali </a:t>
            </a:r>
            <a:r>
              <a:rPr lang="it-IT" b="1" i="0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NON</a:t>
            </a:r>
            <a:r>
              <a:rPr lang="it-IT" i="0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abbinati sono evidenziati con una riga vuota ed una nota che indica se il codice fiscale è </a:t>
            </a:r>
            <a:r>
              <a:rPr lang="it-IT" i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errato/non iscritto alla </a:t>
            </a:r>
            <a:r>
              <a:rPr lang="it-IT" i="0" dirty="0" err="1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CdC</a:t>
            </a:r>
            <a:r>
              <a:rPr lang="it-IT" i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</a:t>
            </a:r>
            <a:r>
              <a:rPr lang="it-IT" i="0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o se appartiene ad una impresa che NON ha localizzazioni </a:t>
            </a:r>
            <a:r>
              <a:rPr lang="it-IT" i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nel territorio considerato.</a:t>
            </a:r>
          </a:p>
          <a:p>
            <a:pPr marL="0" indent="0" algn="just"/>
            <a:endParaRPr lang="it-IT" sz="900" i="0" dirty="0" smtClean="0">
              <a:solidFill>
                <a:schemeClr val="tx1"/>
              </a:solidFill>
              <a:latin typeface="+mn-lt"/>
              <a:ea typeface="MS PGothic" pitchFamily="34" charset="-128"/>
              <a:cs typeface="Titillium WebLight" pitchFamily="2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it-IT" i="0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Le informazioni presenti nell’elenco arricchito sono </a:t>
            </a:r>
            <a:r>
              <a:rPr lang="it-IT" i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molte: si </a:t>
            </a:r>
            <a:r>
              <a:rPr lang="it-IT" i="0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consiglia di utilizzare i filtri per operare in modo agevole sull’elenco. Ad esempio utilizzando i filtri sulle date di iscrizione/cancellazione si possono evidenziare facilmente le imprese nate dopo il 31/12 dell’anno di </a:t>
            </a:r>
            <a:r>
              <a:rPr lang="it-IT" i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riferimento </a:t>
            </a:r>
            <a:r>
              <a:rPr lang="it-IT" i="0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o quelle </a:t>
            </a:r>
            <a:r>
              <a:rPr lang="it-IT" i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cancellate prima</a:t>
            </a:r>
          </a:p>
          <a:p>
            <a:pPr marL="285750" indent="-285750" algn="just">
              <a:buFont typeface="Wingdings" pitchFamily="2" charset="2"/>
              <a:buChar char="ü"/>
            </a:pPr>
            <a:endParaRPr lang="it-IT" dirty="0">
              <a:solidFill>
                <a:schemeClr val="tx1"/>
              </a:solidFill>
              <a:latin typeface="+mn-lt"/>
              <a:ea typeface="MS PGothic" pitchFamily="34" charset="-128"/>
              <a:cs typeface="Titillium WebLight" pitchFamily="2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it-IT" i="0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Le informazioni fornite sono alla data dell’elaborazione tranne il numero degli addetti che si riferisce al 31/12 dell’anno di riferimento per il rinnovo dei consigli camerali</a:t>
            </a:r>
            <a:endParaRPr lang="it-IT" i="0" dirty="0">
              <a:solidFill>
                <a:schemeClr val="tx1"/>
              </a:solidFill>
              <a:latin typeface="+mn-lt"/>
              <a:ea typeface="MS PGothic" pitchFamily="34" charset="-128"/>
              <a:cs typeface="Titillium WebLight" pitchFamily="2" charset="0"/>
            </a:endParaRPr>
          </a:p>
          <a:p>
            <a:endParaRPr lang="it-IT" sz="2400" b="1" dirty="0" smtClean="0">
              <a:solidFill>
                <a:schemeClr val="tx2"/>
              </a:solidFill>
            </a:endParaRPr>
          </a:p>
          <a:p>
            <a:endParaRPr lang="it-IT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49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sldNum" idx="12"/>
          </p:nvPr>
        </p:nvSpPr>
        <p:spPr>
          <a:xfrm>
            <a:off x="8024517" y="6356350"/>
            <a:ext cx="662280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it-IT" sz="1000">
                <a:solidFill>
                  <a:srgbClr val="184B9A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lang="it-IT" sz="1000">
              <a:solidFill>
                <a:srgbClr val="184B9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56"/>
          <p:cNvSpPr txBox="1">
            <a:spLocks noGrp="1"/>
          </p:cNvSpPr>
          <p:nvPr>
            <p:ph type="title"/>
          </p:nvPr>
        </p:nvSpPr>
        <p:spPr>
          <a:xfrm>
            <a:off x="468000" y="432000"/>
            <a:ext cx="8218797" cy="36933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lvl="0">
              <a:lnSpc>
                <a:spcPct val="100000"/>
              </a:lnSpc>
              <a:buSzPct val="25000"/>
            </a:pPr>
            <a:r>
              <a:rPr lang="it-IT" sz="2000" dirty="0"/>
              <a:t>Servizio  arricchimento elenchi per il rinnovo dei Consigli Camerali</a:t>
            </a:r>
            <a:endParaRPr lang="it-IT" sz="2000" b="1" i="0" u="none" strike="noStrike" cap="none" dirty="0">
              <a:solidFill>
                <a:srgbClr val="184B9A"/>
              </a:solidFill>
              <a:sym typeface="Arial"/>
            </a:endParaRPr>
          </a:p>
        </p:txBody>
      </p:sp>
      <p:sp>
        <p:nvSpPr>
          <p:cNvPr id="4" name="Segnaposto testo 3"/>
          <p:cNvSpPr>
            <a:spLocks noGrp="1"/>
          </p:cNvSpPr>
          <p:nvPr>
            <p:ph type="body" sz="quarter" idx="4294967295"/>
          </p:nvPr>
        </p:nvSpPr>
        <p:spPr>
          <a:xfrm>
            <a:off x="467544" y="908720"/>
            <a:ext cx="8352928" cy="5112568"/>
          </a:xfrm>
          <a:prstGeom prst="rect">
            <a:avLst/>
          </a:prstGeom>
        </p:spPr>
        <p:txBody>
          <a:bodyPr/>
          <a:lstStyle/>
          <a:p>
            <a:endParaRPr lang="it-IT" sz="18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r>
              <a:rPr lang="it-IT" sz="2400" b="1" dirty="0" smtClean="0">
                <a:solidFill>
                  <a:schemeClr val="tx1">
                    <a:lumMod val="75000"/>
                  </a:schemeClr>
                </a:solidFill>
              </a:rPr>
              <a:t>Consigli per predisporre elenchi (allegati B) di qualità</a:t>
            </a:r>
            <a:endParaRPr lang="it-IT" sz="2400" b="1" dirty="0" smtClean="0">
              <a:solidFill>
                <a:schemeClr val="tx1">
                  <a:lumMod val="75000"/>
                </a:schemeClr>
              </a:solidFill>
            </a:endParaRPr>
          </a:p>
          <a:p>
            <a:endParaRPr lang="en-US" sz="2000" dirty="0" smtClean="0">
              <a:solidFill>
                <a:schemeClr val="tx1"/>
              </a:solidFill>
              <a:ea typeface="MS PGothic" pitchFamily="34" charset="-128"/>
              <a:cs typeface="Titillium WebLight" pitchFamily="2" charset="0"/>
            </a:endParaRPr>
          </a:p>
          <a:p>
            <a:pPr marL="285750" marR="706755" lvl="0" indent="-285750">
              <a:lnSpc>
                <a:spcPct val="103000"/>
              </a:lnSpc>
              <a:buClr>
                <a:srgbClr val="363B41"/>
              </a:buClr>
              <a:buSzPts val="2000"/>
              <a:buFont typeface="Wingdings" pitchFamily="2" charset="2"/>
              <a:buChar char="Ø"/>
              <a:tabLst>
                <a:tab pos="1102995" algn="l"/>
                <a:tab pos="1103630" algn="l"/>
              </a:tabLst>
            </a:pPr>
            <a:r>
              <a:rPr lang="en-US" dirty="0" err="1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Escludere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dall’elenco</a:t>
            </a:r>
            <a:r>
              <a:rPr lang="en-US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arricchito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le </a:t>
            </a:r>
            <a:r>
              <a:rPr lang="en-US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imprese</a:t>
            </a:r>
            <a:r>
              <a:rPr lang="en-US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con nota «IMPRESA FUORI PROVINCIA» o CF </a:t>
            </a:r>
            <a:r>
              <a:rPr lang="en-US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errato</a:t>
            </a:r>
            <a:r>
              <a:rPr lang="en-US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;</a:t>
            </a:r>
            <a:endParaRPr lang="it-IT" dirty="0">
              <a:solidFill>
                <a:schemeClr val="tx1"/>
              </a:solidFill>
              <a:latin typeface="+mn-lt"/>
              <a:ea typeface="MS PGothic" pitchFamily="34" charset="-128"/>
              <a:cs typeface="Titillium WebLight" pitchFamily="2" charset="0"/>
            </a:endParaRPr>
          </a:p>
          <a:p>
            <a:pPr marL="285750" marR="1202055" lvl="0" indent="-285750">
              <a:lnSpc>
                <a:spcPct val="103000"/>
              </a:lnSpc>
              <a:spcBef>
                <a:spcPts val="1205"/>
              </a:spcBef>
              <a:buClr>
                <a:srgbClr val="363B41"/>
              </a:buClr>
              <a:buSzPts val="2000"/>
              <a:buFont typeface="Wingdings" pitchFamily="2" charset="2"/>
              <a:buChar char="Ø"/>
              <a:tabLst>
                <a:tab pos="1102995" algn="l"/>
                <a:tab pos="1103630" algn="l"/>
              </a:tabLst>
            </a:pPr>
            <a:r>
              <a:rPr lang="en-US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Escludere</a:t>
            </a:r>
            <a:r>
              <a:rPr lang="en-US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le </a:t>
            </a:r>
            <a:r>
              <a:rPr lang="en-US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imprese</a:t>
            </a:r>
            <a:r>
              <a:rPr lang="en-US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che</a:t>
            </a:r>
            <a:r>
              <a:rPr lang="en-US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hanno</a:t>
            </a:r>
            <a:r>
              <a:rPr lang="en-US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data </a:t>
            </a:r>
            <a:r>
              <a:rPr lang="en-US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cancellazione</a:t>
            </a:r>
            <a:r>
              <a:rPr lang="en-US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antecedente</a:t>
            </a:r>
            <a:r>
              <a:rPr lang="en-US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l’anno</a:t>
            </a:r>
            <a:r>
              <a:rPr lang="en-US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di </a:t>
            </a:r>
            <a:r>
              <a:rPr lang="en-US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riferimento</a:t>
            </a:r>
            <a:r>
              <a:rPr lang="en-US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per </a:t>
            </a:r>
            <a:r>
              <a:rPr lang="en-US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il</a:t>
            </a:r>
            <a:r>
              <a:rPr lang="en-US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rinnovo</a:t>
            </a:r>
            <a:r>
              <a:rPr lang="en-US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del </a:t>
            </a:r>
            <a:r>
              <a:rPr lang="en-US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consiglio</a:t>
            </a:r>
            <a:r>
              <a:rPr lang="en-US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camerale</a:t>
            </a:r>
            <a:r>
              <a:rPr lang="en-US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o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che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si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sono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iscritte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successivamente</a:t>
            </a:r>
            <a:endParaRPr lang="it-IT" dirty="0">
              <a:solidFill>
                <a:schemeClr val="tx1"/>
              </a:solidFill>
              <a:latin typeface="+mn-lt"/>
              <a:ea typeface="MS PGothic" pitchFamily="34" charset="-128"/>
              <a:cs typeface="Titillium WebLight" pitchFamily="2" charset="0"/>
            </a:endParaRPr>
          </a:p>
          <a:p>
            <a:pPr marL="285750" marR="1186815" lvl="0" indent="-285750">
              <a:lnSpc>
                <a:spcPct val="103000"/>
              </a:lnSpc>
              <a:spcBef>
                <a:spcPts val="1300"/>
              </a:spcBef>
              <a:buClr>
                <a:srgbClr val="363B41"/>
              </a:buClr>
              <a:buSzPts val="2000"/>
              <a:buFont typeface="Wingdings" pitchFamily="2" charset="2"/>
              <a:buChar char="Ø"/>
              <a:tabLst>
                <a:tab pos="1102995" algn="l"/>
                <a:tab pos="1103630" algn="l"/>
              </a:tabLst>
            </a:pPr>
            <a:r>
              <a:rPr lang="en-US" dirty="0" err="1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Unità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locali</a:t>
            </a:r>
            <a:r>
              <a:rPr lang="en-US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: </a:t>
            </a:r>
            <a:r>
              <a:rPr lang="en-US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vedere</a:t>
            </a:r>
            <a:r>
              <a:rPr lang="en-US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se </a:t>
            </a:r>
            <a:r>
              <a:rPr lang="en-US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sono</a:t>
            </a:r>
            <a:r>
              <a:rPr lang="en-US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state </a:t>
            </a:r>
            <a:r>
              <a:rPr lang="en-US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aperte</a:t>
            </a:r>
            <a:r>
              <a:rPr lang="en-US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dopo</a:t>
            </a:r>
            <a:r>
              <a:rPr lang="en-US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l’anno</a:t>
            </a:r>
            <a:r>
              <a:rPr lang="en-US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di </a:t>
            </a:r>
            <a:r>
              <a:rPr lang="en-US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riferimento</a:t>
            </a:r>
            <a:r>
              <a:rPr lang="en-US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o </a:t>
            </a:r>
            <a:r>
              <a:rPr lang="en-US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chiuse</a:t>
            </a:r>
            <a:r>
              <a:rPr lang="en-US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prima </a:t>
            </a:r>
            <a:r>
              <a:rPr lang="en-US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dell’anno</a:t>
            </a:r>
            <a:r>
              <a:rPr lang="en-US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di </a:t>
            </a:r>
            <a:r>
              <a:rPr lang="en-US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riferimento</a:t>
            </a:r>
            <a:r>
              <a:rPr lang="en-US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;</a:t>
            </a:r>
            <a:endParaRPr lang="it-IT" dirty="0">
              <a:solidFill>
                <a:schemeClr val="tx1"/>
              </a:solidFill>
              <a:latin typeface="+mn-lt"/>
              <a:ea typeface="MS PGothic" pitchFamily="34" charset="-128"/>
              <a:cs typeface="Titillium WebLight" pitchFamily="2" charset="0"/>
            </a:endParaRPr>
          </a:p>
          <a:p>
            <a:pPr marL="285750" marR="1570990" lvl="0" indent="-285750">
              <a:lnSpc>
                <a:spcPct val="103000"/>
              </a:lnSpc>
              <a:spcBef>
                <a:spcPts val="1205"/>
              </a:spcBef>
              <a:buClr>
                <a:srgbClr val="363B41"/>
              </a:buClr>
              <a:buSzPts val="2000"/>
              <a:buFont typeface="Wingdings" pitchFamily="2" charset="2"/>
              <a:buChar char="Ø"/>
              <a:tabLst>
                <a:tab pos="1102995" algn="l"/>
                <a:tab pos="1103630" algn="l"/>
              </a:tabLst>
            </a:pPr>
            <a:r>
              <a:rPr lang="en-US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Artigiani</a:t>
            </a:r>
            <a:r>
              <a:rPr lang="en-US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: </a:t>
            </a:r>
            <a:r>
              <a:rPr lang="en-US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considerare</a:t>
            </a:r>
            <a:r>
              <a:rPr lang="en-US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se </a:t>
            </a:r>
            <a:r>
              <a:rPr lang="en-US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sono</a:t>
            </a:r>
            <a:r>
              <a:rPr lang="en-US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iscritte</a:t>
            </a:r>
            <a:r>
              <a:rPr lang="en-US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alla</a:t>
            </a:r>
            <a:r>
              <a:rPr lang="en-US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sezione</a:t>
            </a:r>
            <a:r>
              <a:rPr lang="en-US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artigiana</a:t>
            </a:r>
            <a:r>
              <a:rPr lang="en-US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e le date di </a:t>
            </a:r>
            <a:r>
              <a:rPr lang="en-US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iscrizione</a:t>
            </a:r>
            <a:r>
              <a:rPr lang="en-US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/</a:t>
            </a:r>
            <a:r>
              <a:rPr lang="en-US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cessazione</a:t>
            </a:r>
            <a:r>
              <a:rPr lang="en-US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al </a:t>
            </a:r>
            <a:r>
              <a:rPr lang="en-US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ruolo</a:t>
            </a:r>
            <a:r>
              <a:rPr lang="en-US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artigiano</a:t>
            </a:r>
            <a:r>
              <a:rPr lang="en-US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;</a:t>
            </a:r>
            <a:endParaRPr lang="it-IT" dirty="0">
              <a:solidFill>
                <a:schemeClr val="tx1"/>
              </a:solidFill>
              <a:latin typeface="+mn-lt"/>
              <a:ea typeface="MS PGothic" pitchFamily="34" charset="-128"/>
              <a:cs typeface="Titillium WebLight" pitchFamily="2" charset="0"/>
            </a:endParaRPr>
          </a:p>
          <a:p>
            <a:pPr marL="285750" lvl="0" indent="-285750">
              <a:spcBef>
                <a:spcPts val="1205"/>
              </a:spcBef>
              <a:buClr>
                <a:srgbClr val="363B41"/>
              </a:buClr>
              <a:buSzPts val="2000"/>
              <a:buFont typeface="Wingdings" pitchFamily="2" charset="2"/>
              <a:buChar char="Ø"/>
              <a:tabLst>
                <a:tab pos="1102995" algn="l"/>
                <a:tab pos="1103630" algn="l"/>
              </a:tabLst>
            </a:pPr>
            <a:r>
              <a:rPr lang="en-US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Cooperative: </a:t>
            </a:r>
            <a:r>
              <a:rPr lang="en-US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verificare</a:t>
            </a:r>
            <a:r>
              <a:rPr lang="en-US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la forma </a:t>
            </a:r>
            <a:r>
              <a:rPr lang="en-US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giuridica</a:t>
            </a:r>
            <a:r>
              <a:rPr lang="en-US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dell’impresa</a:t>
            </a:r>
            <a:r>
              <a:rPr lang="en-US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;</a:t>
            </a:r>
            <a:endParaRPr lang="it-IT" dirty="0">
              <a:solidFill>
                <a:schemeClr val="tx1"/>
              </a:solidFill>
              <a:latin typeface="+mn-lt"/>
              <a:ea typeface="MS PGothic" pitchFamily="34" charset="-128"/>
              <a:cs typeface="Titillium WebLight" pitchFamily="2" charset="0"/>
            </a:endParaRPr>
          </a:p>
          <a:p>
            <a:pPr marL="285750" lvl="0" indent="-285750">
              <a:spcBef>
                <a:spcPts val="1285"/>
              </a:spcBef>
              <a:buClr>
                <a:srgbClr val="363B41"/>
              </a:buClr>
              <a:buSzPts val="2000"/>
              <a:buFont typeface="Wingdings" pitchFamily="2" charset="2"/>
              <a:buChar char="Ø"/>
              <a:tabLst>
                <a:tab pos="1102995" algn="l"/>
                <a:tab pos="1103630" algn="l"/>
              </a:tabLst>
            </a:pPr>
            <a:r>
              <a:rPr lang="en-US" dirty="0" err="1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Inserire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negli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elenchi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le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imprese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che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hanno</a:t>
            </a:r>
            <a:r>
              <a:rPr lang="en-US" dirty="0" smtClean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i </a:t>
            </a:r>
            <a:r>
              <a:rPr lang="en-US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codici</a:t>
            </a:r>
            <a:r>
              <a:rPr lang="en-US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attività</a:t>
            </a:r>
            <a:r>
              <a:rPr lang="en-US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del </a:t>
            </a:r>
            <a:r>
              <a:rPr lang="en-US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settore</a:t>
            </a:r>
            <a:r>
              <a:rPr lang="en-US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 di </a:t>
            </a:r>
            <a:r>
              <a:rPr lang="en-US" dirty="0" err="1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interesse</a:t>
            </a:r>
            <a:r>
              <a:rPr lang="en-US" dirty="0">
                <a:solidFill>
                  <a:schemeClr val="tx1"/>
                </a:solidFill>
                <a:latin typeface="+mn-lt"/>
                <a:ea typeface="MS PGothic" pitchFamily="34" charset="-128"/>
                <a:cs typeface="Titillium WebLight" pitchFamily="2" charset="0"/>
              </a:rPr>
              <a:t>.</a:t>
            </a:r>
            <a:endParaRPr lang="it-IT" dirty="0">
              <a:solidFill>
                <a:schemeClr val="tx1"/>
              </a:solidFill>
              <a:latin typeface="+mn-lt"/>
              <a:ea typeface="MS PGothic" pitchFamily="34" charset="-128"/>
              <a:cs typeface="Titillium WebLight" pitchFamily="2" charset="0"/>
            </a:endParaRPr>
          </a:p>
          <a:p>
            <a:pPr>
              <a:spcBef>
                <a:spcPts val="55"/>
              </a:spcBef>
            </a:pPr>
            <a:endParaRPr lang="en-US" dirty="0">
              <a:solidFill>
                <a:schemeClr val="tx1"/>
              </a:solidFill>
              <a:latin typeface="+mn-lt"/>
              <a:ea typeface="MS PGothic" pitchFamily="34" charset="-128"/>
              <a:cs typeface="Titillium WebLight" pitchFamily="2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endParaRPr lang="it-IT" i="0" dirty="0">
              <a:solidFill>
                <a:schemeClr val="tx1"/>
              </a:solidFill>
              <a:latin typeface="+mn-lt"/>
              <a:ea typeface="MS PGothic" pitchFamily="34" charset="-128"/>
              <a:cs typeface="Titillium WebLight" pitchFamily="2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endParaRPr lang="it-IT" i="0" dirty="0">
              <a:solidFill>
                <a:schemeClr val="tx1"/>
              </a:solidFill>
              <a:latin typeface="+mn-lt"/>
              <a:ea typeface="MS PGothic" pitchFamily="34" charset="-128"/>
              <a:cs typeface="Titillium WebLight" pitchFamily="2" charset="0"/>
            </a:endParaRPr>
          </a:p>
          <a:p>
            <a:endParaRPr lang="it-IT" sz="2400" b="1" dirty="0" smtClean="0">
              <a:solidFill>
                <a:schemeClr val="tx2"/>
              </a:solidFill>
            </a:endParaRPr>
          </a:p>
          <a:p>
            <a:endParaRPr lang="it-IT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713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>
            <a:spLocks noGrp="1"/>
          </p:cNvSpPr>
          <p:nvPr>
            <p:ph type="subTitle" idx="1"/>
          </p:nvPr>
        </p:nvSpPr>
        <p:spPr>
          <a:xfrm>
            <a:off x="827584" y="2940289"/>
            <a:ext cx="7447261" cy="89169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4B9A"/>
              </a:buClr>
              <a:buSzPct val="25000"/>
              <a:buFont typeface="Arial"/>
              <a:buNone/>
            </a:pPr>
            <a:endParaRPr lang="it-IT" sz="1800" b="1" dirty="0" smtClean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4B9A"/>
              </a:buClr>
              <a:buSzPct val="25000"/>
              <a:buFont typeface="Arial"/>
              <a:buNone/>
            </a:pPr>
            <a:endParaRPr lang="it-IT" sz="1800" b="1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4B9A"/>
              </a:buClr>
              <a:buSzPct val="25000"/>
              <a:buFont typeface="Arial"/>
              <a:buNone/>
            </a:pPr>
            <a:r>
              <a:rPr lang="it-IT" sz="1800" b="1" dirty="0" smtClean="0">
                <a:hlinkClick r:id="rId3"/>
              </a:rPr>
              <a:t>s</a:t>
            </a:r>
            <a:r>
              <a:rPr lang="it-IT" sz="1800" b="1" dirty="0" smtClean="0">
                <a:hlinkClick r:id="rId3"/>
              </a:rPr>
              <a:t>ilvia.corsini@infocamere.it</a:t>
            </a:r>
            <a:r>
              <a:rPr lang="it-IT" sz="1800" b="1" dirty="0" smtClean="0"/>
              <a:t>                             </a:t>
            </a:r>
            <a:endParaRPr lang="it-IT" sz="1800" b="1" dirty="0" smtClean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4B9A"/>
              </a:buClr>
              <a:buSzPct val="25000"/>
              <a:buFont typeface="Arial"/>
              <a:buNone/>
            </a:pPr>
            <a:endParaRPr lang="it-IT" sz="1200" b="1" i="0" u="none" strike="noStrike" cap="none" dirty="0" smtClean="0">
              <a:solidFill>
                <a:srgbClr val="184B9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>
                <a:srgbClr val="184B9A"/>
              </a:buClr>
              <a:buSzPct val="25000"/>
              <a:buFont typeface="Arial"/>
              <a:buNone/>
            </a:pPr>
            <a:endParaRPr lang="it-IT" sz="200" b="0" i="0" u="none" strike="noStrike" cap="none" dirty="0" smtClean="0">
              <a:solidFill>
                <a:srgbClr val="184B9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Shape 155"/>
          <p:cNvSpPr txBox="1">
            <a:spLocks noGrp="1"/>
          </p:cNvSpPr>
          <p:nvPr>
            <p:ph type="ctrTitle"/>
          </p:nvPr>
        </p:nvSpPr>
        <p:spPr>
          <a:xfrm>
            <a:off x="1440000" y="1929314"/>
            <a:ext cx="7246800" cy="111192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buClr>
                <a:srgbClr val="184B9A"/>
              </a:buClr>
              <a:buSzPct val="25000"/>
              <a:buFont typeface="Arial"/>
              <a:buNone/>
            </a:pPr>
            <a:r>
              <a:rPr lang="it-IT" sz="3300" b="1" i="0" u="none" strike="noStrike" cap="none" dirty="0">
                <a:solidFill>
                  <a:srgbClr val="184B9A"/>
                </a:solidFill>
                <a:latin typeface="Arial"/>
                <a:ea typeface="Arial"/>
                <a:cs typeface="Arial"/>
                <a:sym typeface="Arial"/>
              </a:rPr>
              <a:t>Grazie per l’attenzione.</a:t>
            </a:r>
          </a:p>
        </p:txBody>
      </p:sp>
      <p:sp>
        <p:nvSpPr>
          <p:cNvPr id="156" name="Shape 156" descr="https://g.twimg.com/Twitter_logo_blue.png"/>
          <p:cNvSpPr/>
          <p:nvPr/>
        </p:nvSpPr>
        <p:spPr>
          <a:xfrm>
            <a:off x="155575" y="-2833688"/>
            <a:ext cx="7277099" cy="59150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Shape 157" descr="https://g.twimg.com/Twitter_logo_blue.png"/>
          <p:cNvSpPr/>
          <p:nvPr/>
        </p:nvSpPr>
        <p:spPr>
          <a:xfrm>
            <a:off x="460375" y="-2528888"/>
            <a:ext cx="7277099" cy="59150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N__PowerPoint">
  <a:themeElements>
    <a:clrScheme name="colori nuovo logo">
      <a:dk1>
        <a:srgbClr val="184B9A"/>
      </a:dk1>
      <a:lt1>
        <a:srgbClr val="FFFFFF"/>
      </a:lt1>
      <a:dk2>
        <a:srgbClr val="184B9A"/>
      </a:dk2>
      <a:lt2>
        <a:srgbClr val="FFFFFF"/>
      </a:lt2>
      <a:accent1>
        <a:srgbClr val="4F81BD"/>
      </a:accent1>
      <a:accent2>
        <a:srgbClr val="FFC800"/>
      </a:accent2>
      <a:accent3>
        <a:srgbClr val="BBBB14"/>
      </a:accent3>
      <a:accent4>
        <a:srgbClr val="6BA634"/>
      </a:accent4>
      <a:accent5>
        <a:srgbClr val="962D45"/>
      </a:accent5>
      <a:accent6>
        <a:srgbClr val="5B6770"/>
      </a:accent6>
      <a:hlink>
        <a:srgbClr val="184B9A"/>
      </a:hlink>
      <a:folHlink>
        <a:srgbClr val="8CB2E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799</TotalTime>
  <Words>771</Words>
  <Application>Microsoft Office PowerPoint</Application>
  <PresentationFormat>Presentazione su schermo (4:3)</PresentationFormat>
  <Paragraphs>99</Paragraphs>
  <Slides>9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0" baseType="lpstr">
      <vt:lpstr>GEN__PowerPoint</vt:lpstr>
      <vt:lpstr>Rinnovo consiglio camerale</vt:lpstr>
      <vt:lpstr>Servizio  arricchimento elenchi per il rinnovo dei Consigli Camerali</vt:lpstr>
      <vt:lpstr>Servizio  arricchimento elenchi per il rinnovo dei Consigli Camerali</vt:lpstr>
      <vt:lpstr>Servizio  arricchimento elenchi per il rinnovo dei Consigli Camerali</vt:lpstr>
      <vt:lpstr>Servizio  arricchimento elenchi per il rinnovo dei Consigli Camerali</vt:lpstr>
      <vt:lpstr>Servizio  arricchimento elenchi per il rinnovo dei Consigli Camerali</vt:lpstr>
      <vt:lpstr>Servizio  arricchimento elenchi per il rinnovo dei Consigli Camerali</vt:lpstr>
      <vt:lpstr>Servizio  arricchimento elenchi per il rinnovo dei Consigli Camerali</vt:lpstr>
      <vt:lpstr>Grazie per l’attenzione.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Adeguamento normativo</dc:title>
  <dc:creator>Benfatto Antonio</dc:creator>
  <cp:lastModifiedBy>Corsini Silvia</cp:lastModifiedBy>
  <cp:revision>72</cp:revision>
  <dcterms:modified xsi:type="dcterms:W3CDTF">2022-06-09T13:06:32Z</dcterms:modified>
</cp:coreProperties>
</file>