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0" r:id="rId3"/>
    <p:sldId id="281" r:id="rId4"/>
    <p:sldId id="276" r:id="rId5"/>
    <p:sldId id="277" r:id="rId6"/>
    <p:sldId id="278" r:id="rId7"/>
    <p:sldId id="279" r:id="rId8"/>
    <p:sldId id="283" r:id="rId9"/>
    <p:sldId id="269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igi Pallottini" initials="" lastIdx="2" clrIdx="0"/>
  <p:cmAuthor id="1" name="Oscar Berti" initials="" lastIdx="1" clrIdx="1"/>
  <p:cmAuthor id="2" name="Marisa Galietta" initials="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2038977-5B29-40C8-AA6F-1FFFE8CFA56E}">
  <a:tblStyle styleId="{62038977-5B29-40C8-AA6F-1FFFE8CFA56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8ECF4"/>
          </a:solidFill>
        </a:fill>
      </a:tcStyle>
    </a:wholeTbl>
    <a:band1H>
      <a:tcStyle>
        <a:tcBdr/>
        <a:fill>
          <a:solidFill>
            <a:srgbClr val="CFD7E7"/>
          </a:solidFill>
        </a:fill>
      </a:tcStyle>
    </a:band1H>
    <a:band1V>
      <a:tcStyle>
        <a:tcBdr/>
        <a:fill>
          <a:solidFill>
            <a:srgbClr val="CFD7E7"/>
          </a:solidFill>
        </a:fill>
      </a:tcStyle>
    </a:band1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096-D364-4A1E-91D7-0375BA843853}" type="datetimeFigureOut">
              <a:rPr lang="it-IT" smtClean="0"/>
              <a:t>09/06/2022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69CBE-451E-4295-99F3-A0325DCC1E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4381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6401676"/>
      </p:ext>
    </p:extLst>
  </p:cSld>
  <p:clrMap bg1="lt1" tx1="dk1" bg2="dk2" tx2="lt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it-IT" dirty="0"/>
          </a:p>
        </p:txBody>
      </p:sp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it-IT" dirty="0" smtClean="0"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 presentazion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hape 15" descr="/Users/mario/Lavori/Infocamere/ppt_15_1_16/base_1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505200"/>
            <a:ext cx="9144000" cy="335279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440000" y="3217863"/>
            <a:ext cx="7246800" cy="3077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buClr>
                <a:srgbClr val="184B9A"/>
              </a:buClr>
              <a:buFont typeface="Arial"/>
              <a:buNone/>
              <a:defRPr sz="2000" b="0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994BA"/>
              </a:buClr>
              <a:buFont typeface="Arial"/>
              <a:buNone/>
              <a:defRPr sz="20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994BA"/>
              </a:buClr>
              <a:buFont typeface="Arial"/>
              <a:buNone/>
              <a:defRPr sz="20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994BA"/>
              </a:buClr>
              <a:buFont typeface="Arial"/>
              <a:buNone/>
              <a:defRPr sz="20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994BA"/>
              </a:buClr>
              <a:buFont typeface="Arial"/>
              <a:buNone/>
              <a:defRPr sz="20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" name="Shape 17" descr="/Users/mario/Lavori/Infocamere/ppt_15_1_16/testata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1496568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440000" y="1929314"/>
            <a:ext cx="7246800" cy="111192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Font typeface="Arial"/>
              <a:buNone/>
              <a:defRPr sz="3300" b="1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g. interna 2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33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8333"/>
              </a:lnSpc>
              <a:spcBef>
                <a:spcPts val="0"/>
              </a:spcBef>
              <a:buClr>
                <a:srgbClr val="184B9A"/>
              </a:buClr>
              <a:buFont typeface="Arial"/>
              <a:buNone/>
              <a:defRPr sz="2400" b="1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67999" y="943194"/>
            <a:ext cx="8218799" cy="2769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60"/>
              </a:spcBef>
              <a:buClr>
                <a:srgbClr val="4C5966"/>
              </a:buClr>
              <a:buFont typeface="Arial"/>
              <a:buNone/>
              <a:defRPr sz="18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buClr>
                <a:srgbClr val="8994BA"/>
              </a:buClr>
              <a:buFont typeface="Arial"/>
              <a:buNone/>
              <a:defRPr sz="18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8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 lang="it-IT" sz="8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Shape 29" descr="/Users/mario/Lavori/Infocamere/modello powerpoint_3/mezzaluna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65759" cy="1676399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648200" y="1692000"/>
            <a:ext cx="4038599" cy="16743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3"/>
          </p:nvPr>
        </p:nvSpPr>
        <p:spPr>
          <a:xfrm>
            <a:off x="468000" y="1692000"/>
            <a:ext cx="4038599" cy="16743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g. interna 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4658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Font typeface="Arial"/>
              <a:buNone/>
              <a:defRPr sz="2400" b="1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67999" y="943194"/>
            <a:ext cx="8218799" cy="2769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60"/>
              </a:spcBef>
              <a:buClr>
                <a:srgbClr val="4C5966"/>
              </a:buClr>
              <a:buFont typeface="Arial"/>
              <a:buNone/>
              <a:defRPr sz="18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buClr>
                <a:srgbClr val="8994BA"/>
              </a:buClr>
              <a:buFont typeface="Arial"/>
              <a:buNone/>
              <a:defRPr sz="18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8994BA"/>
              </a:buClr>
              <a:buFont typeface="Arial"/>
              <a:buNone/>
              <a:defRPr sz="16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994BA"/>
              </a:buClr>
              <a:buFont typeface="Arial"/>
              <a:buNone/>
              <a:defRPr sz="1400" b="0" i="0" u="none" strike="noStrike" cap="none">
                <a:solidFill>
                  <a:srgbClr val="8994B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8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 lang="it-IT" sz="8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Shape 36" descr="/Users/mario/Lavori/Infocamere/modello powerpoint_3/mezzaluna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65759" cy="1676399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8000" y="2664000"/>
            <a:ext cx="8229600" cy="14280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g. interna titolo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Shape 39" descr="/Users/mario/Lavori/Infocamere/ppt_15_1_16/testata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1496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Shape 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505200"/>
            <a:ext cx="9144000" cy="3352799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1440000" y="1852608"/>
            <a:ext cx="7246800" cy="10156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Font typeface="Arial"/>
              <a:buNone/>
              <a:defRPr sz="3300" b="1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Font typeface="Arial"/>
              <a:buNone/>
              <a:defRPr sz="3300" b="1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4280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buClr>
                <a:srgbClr val="4C5966"/>
              </a:buClr>
              <a:buFont typeface="Arial"/>
              <a:buNone/>
              <a:defRPr sz="1600" b="0" i="0" u="none" strike="noStrike" cap="none">
                <a:solidFill>
                  <a:srgbClr val="4C59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800" b="0" i="0" u="none" strike="noStrike" cap="none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 lang="it-IT" sz="800" b="0" i="0" u="none" strike="noStrike" cap="none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6">
            <a:alphaModFix/>
          </a:blip>
          <a:srcRect r="84672"/>
          <a:stretch/>
        </p:blipFill>
        <p:spPr>
          <a:xfrm>
            <a:off x="457200" y="6220887"/>
            <a:ext cx="914400" cy="4783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ilvia.corsini@infocamere.i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subTitle" idx="1"/>
          </p:nvPr>
        </p:nvSpPr>
        <p:spPr>
          <a:xfrm>
            <a:off x="1439999" y="2960688"/>
            <a:ext cx="7246800" cy="6155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spcBef>
                <a:spcPts val="0"/>
              </a:spcBef>
              <a:buSzPct val="25000"/>
            </a:pPr>
            <a:r>
              <a:rPr lang="it-IT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ctrTitle"/>
          </p:nvPr>
        </p:nvSpPr>
        <p:spPr>
          <a:xfrm>
            <a:off x="1440000" y="1929314"/>
            <a:ext cx="7246800" cy="5078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SzPct val="25000"/>
              <a:buFont typeface="Arial"/>
              <a:buNone/>
            </a:pPr>
            <a:r>
              <a:rPr lang="it-IT" sz="3300" b="1" i="0" u="none" strike="noStrike" cap="none" dirty="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Rinnovo consiglio camerale</a:t>
            </a:r>
            <a:endParaRPr lang="it-IT" sz="3300" b="1" i="0" u="none" strike="noStrike" cap="none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Shape 48"/>
          <p:cNvSpPr txBox="1"/>
          <p:nvPr/>
        </p:nvSpPr>
        <p:spPr>
          <a:xfrm rot="-5400000">
            <a:off x="-951481" y="5598999"/>
            <a:ext cx="2162174" cy="2305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it-IT" sz="800" b="0" i="0" u="none" strike="noStrike" cap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  IC-GEN-Presentazione Smart - 160420</a:t>
            </a:r>
          </a:p>
        </p:txBody>
      </p:sp>
      <p:sp>
        <p:nvSpPr>
          <p:cNvPr id="49" name="Shape 49"/>
          <p:cNvSpPr txBox="1"/>
          <p:nvPr/>
        </p:nvSpPr>
        <p:spPr>
          <a:xfrm>
            <a:off x="1440000" y="1652315"/>
            <a:ext cx="7246800" cy="2769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4C5966"/>
              </a:buClr>
              <a:buSzPct val="25000"/>
              <a:buFont typeface="Arial"/>
              <a:buNone/>
            </a:pPr>
            <a:endParaRPr lang="it-IT" sz="1800" b="0" i="1" u="none" strike="noStrike" cap="none" dirty="0">
              <a:solidFill>
                <a:srgbClr val="4C5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Shape 50"/>
          <p:cNvSpPr/>
          <p:nvPr/>
        </p:nvSpPr>
        <p:spPr>
          <a:xfrm>
            <a:off x="230546" y="4604440"/>
            <a:ext cx="1728192" cy="3800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it-IT" sz="1400" b="0" i="0" u="none" strike="noStrike" cap="none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it-IT" sz="1000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1" y="432000"/>
            <a:ext cx="8208456" cy="5487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SzPct val="25000"/>
              <a:buFont typeface="Arial"/>
              <a:buNone/>
            </a:pPr>
            <a:r>
              <a:rPr lang="it-IT" sz="1800" b="1" i="0" u="none" strike="noStrike" cap="none" dirty="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Servizio  </a:t>
            </a:r>
            <a:r>
              <a:rPr lang="it-IT" sz="2000" b="1" i="0" u="none" strike="noStrike" cap="none" dirty="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arricchimento</a:t>
            </a:r>
            <a:r>
              <a:rPr lang="it-IT" sz="1800" b="1" i="0" u="none" strike="noStrike" cap="none" dirty="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 elenchi per il rinnovo dei Consigli Camerali</a:t>
            </a:r>
            <a:endParaRPr lang="it-IT" sz="1800" b="1" i="0" u="none" strike="noStrike" cap="none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486083" y="1307804"/>
            <a:ext cx="7758326" cy="4569467"/>
          </a:xfrm>
          <a:prstGeom prst="rect">
            <a:avLst/>
          </a:prstGeom>
        </p:spPr>
        <p:txBody>
          <a:bodyPr/>
          <a:lstStyle/>
          <a:p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Premessa</a:t>
            </a:r>
            <a:endParaRPr lang="it-IT" sz="24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it-IT" sz="28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dirty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Il servizio di arricchimento elenchi </a:t>
            </a:r>
            <a:r>
              <a:rPr lang="it-IT" sz="2000" dirty="0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viene </a:t>
            </a:r>
            <a:r>
              <a:rPr lang="it-IT" sz="2000" dirty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erogato dalla </a:t>
            </a:r>
            <a:r>
              <a:rPr lang="it-IT" sz="2000" dirty="0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Camera di Commercio </a:t>
            </a:r>
            <a:r>
              <a:rPr lang="it-IT" sz="2000" dirty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con il supporto di </a:t>
            </a:r>
            <a:r>
              <a:rPr lang="it-IT" sz="2000" dirty="0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InfoCamere</a:t>
            </a:r>
          </a:p>
          <a:p>
            <a:endParaRPr lang="it-IT" sz="2000" dirty="0">
              <a:solidFill>
                <a:schemeClr val="tx1"/>
              </a:solidFill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E’ rivolto alle organizzazioni imprenditoriali interessate al </a:t>
            </a:r>
            <a:r>
              <a:rPr lang="it-IT" sz="2000" dirty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rinnovo dei Consigli </a:t>
            </a:r>
            <a:r>
              <a:rPr lang="it-IT" sz="2000" dirty="0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Camerali</a:t>
            </a:r>
          </a:p>
          <a:p>
            <a:pPr marL="342900" indent="-342900">
              <a:buFont typeface="Wingdings" pitchFamily="2" charset="2"/>
              <a:buChar char="Ø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E’ gratuito </a:t>
            </a:r>
            <a:r>
              <a:rPr lang="it-IT" sz="200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 </a:t>
            </a:r>
            <a:r>
              <a:rPr lang="it-IT" sz="20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facoltativo </a:t>
            </a:r>
          </a:p>
          <a:p>
            <a:pPr marL="342900" indent="-342900">
              <a:buFont typeface="Wingdings" pitchFamily="2" charset="2"/>
              <a:buChar char="Ø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E’ preliminare alla procedura di rinnovo prevista dal DM 156, 4 agosto 2011</a:t>
            </a:r>
          </a:p>
          <a:p>
            <a:pPr marL="342900" indent="-342900">
              <a:buFont typeface="Wingdings" pitchFamily="2" charset="2"/>
              <a:buChar char="Ø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00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buFont typeface="Wingdings" pitchFamily="2" charset="2"/>
              <a:buChar char="ü"/>
            </a:pPr>
            <a:endParaRPr lang="it-IT" sz="2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buFont typeface="Wingdings" pitchFamily="2" charset="2"/>
              <a:buChar char="ü"/>
            </a:pPr>
            <a:endParaRPr lang="it-IT" sz="2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buFont typeface="Wingdings" pitchFamily="2" charset="2"/>
              <a:buChar char="ü"/>
            </a:pPr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buFont typeface="Wingdings" pitchFamily="2" charset="2"/>
              <a:buChar char="ü"/>
            </a:pPr>
            <a:endParaRPr lang="it-IT" sz="2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buFont typeface="Wingdings" pitchFamily="2" charset="2"/>
              <a:buChar char="ü"/>
            </a:pPr>
            <a:endParaRPr lang="it-IT" sz="2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0" indent="0"/>
            <a:endParaRPr lang="it-IT" sz="20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00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0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83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 smtClean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smtClean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486083" y="1307804"/>
            <a:ext cx="7758326" cy="4569467"/>
          </a:xfrm>
          <a:prstGeom prst="rect">
            <a:avLst/>
          </a:prstGeom>
        </p:spPr>
        <p:txBody>
          <a:bodyPr/>
          <a:lstStyle/>
          <a:p>
            <a:r>
              <a:rPr lang="it-IT" sz="2400" b="1" smtClean="0">
                <a:solidFill>
                  <a:schemeClr val="tx1">
                    <a:lumMod val="75000"/>
                  </a:schemeClr>
                </a:solidFill>
              </a:rPr>
              <a:t>A cosa serve il servizio?</a:t>
            </a:r>
          </a:p>
          <a:p>
            <a:endParaRPr lang="it-IT" sz="2800" smtClean="0"/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i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Il servizio di arricchimento allinea le informazioni delle imprese associate alle organizzazioni imprenditoriali con i dati del Registro delle Imprese. </a:t>
            </a:r>
          </a:p>
          <a:p>
            <a:pPr marL="0" indent="0"/>
            <a:endParaRPr lang="it-IT" sz="2000" i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t-IT" sz="2000" i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 dati del Registro consentono alle organizzazioni imprenditoriali di predisporre facilmente e con minor probabilità di errori/omissioni gli elenchi da inviare alla Camera di Commercio per la costituzione degli Organi Camerali (allegati B).</a:t>
            </a:r>
            <a:endParaRPr lang="it-IT" sz="20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2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sym typeface="Arial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611561" y="1249527"/>
            <a:ext cx="8064896" cy="4987785"/>
          </a:xfrm>
          <a:prstGeom prst="rect">
            <a:avLst/>
          </a:prstGeom>
        </p:spPr>
        <p:txBody>
          <a:bodyPr/>
          <a:lstStyle/>
          <a:p>
            <a:r>
              <a:rPr lang="it-IT" sz="2400" b="1" dirty="0">
                <a:solidFill>
                  <a:schemeClr val="tx1">
                    <a:lumMod val="75000"/>
                  </a:schemeClr>
                </a:solidFill>
              </a:rPr>
              <a:t>Come funziona il servizio</a:t>
            </a:r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?</a:t>
            </a:r>
          </a:p>
          <a:p>
            <a:endParaRPr lang="it-IT" sz="2400" b="1" dirty="0">
              <a:solidFill>
                <a:schemeClr val="tx1">
                  <a:lumMod val="75000"/>
                </a:schemeClr>
              </a:solidFill>
            </a:endParaRPr>
          </a:p>
          <a:p>
            <a:pPr marL="342900" indent="-342900">
              <a:spcAft>
                <a:spcPts val="320"/>
              </a:spcAft>
              <a:buFont typeface="Wingdings" pitchFamily="2" charset="2"/>
              <a:buChar char="Ø"/>
            </a:pP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L’Associazione di Categoria invia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alla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Camera di Commercio, secondo le modalità concordate, l’elenco dei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propri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iscritti: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è sufficiente il </a:t>
            </a:r>
            <a:r>
              <a:rPr lang="it-IT" sz="2000" b="1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CODICE FISCALE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 11 o 16 caratteri di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ciascuna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impresa </a:t>
            </a:r>
            <a:r>
              <a:rPr lang="it-IT" sz="20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associat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a.</a:t>
            </a:r>
          </a:p>
          <a:p>
            <a:pPr marL="342900" indent="-342900">
              <a:spcAft>
                <a:spcPts val="320"/>
              </a:spcAft>
              <a:buFont typeface="Wingdings" pitchFamily="2" charset="2"/>
              <a:buChar char="Ø"/>
            </a:pPr>
            <a:endParaRPr lang="it-IT" sz="12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spcAft>
                <a:spcPts val="320"/>
              </a:spcAft>
              <a:buFont typeface="Wingdings" pitchFamily="2" charset="2"/>
              <a:buChar char="Ø"/>
            </a:pPr>
            <a:r>
              <a:rPr lang="it-IT" sz="2000" b="1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Non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sono ammessi i codici fiscali dei soci dell’impresa o codici fiscali formalmente non corretti (ad esempio privi di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zeri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in testa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).</a:t>
            </a:r>
          </a:p>
          <a:p>
            <a:pPr marL="342900" indent="-342900">
              <a:spcAft>
                <a:spcPts val="320"/>
              </a:spcAft>
              <a:buFont typeface="Wingdings" pitchFamily="2" charset="2"/>
              <a:buChar char="Ø"/>
            </a:pPr>
            <a:endParaRPr lang="it-IT" sz="12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342900" indent="-342900">
              <a:spcAft>
                <a:spcPts val="320"/>
              </a:spcAft>
              <a:buFont typeface="Wingdings" pitchFamily="2" charset="2"/>
              <a:buChar char="Ø"/>
            </a:pP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L’elenco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può essere predisposto in formato </a:t>
            </a:r>
            <a:r>
              <a:rPr lang="it-IT" sz="2000" i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txt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/</a:t>
            </a:r>
            <a:r>
              <a:rPr lang="it-IT" sz="2000" i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csv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/</a:t>
            </a:r>
            <a:r>
              <a:rPr lang="it-IT" sz="2000" i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xls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(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no pdf). Nel caso di salvataggio in formato </a:t>
            </a:r>
            <a:r>
              <a:rPr lang="it-IT" sz="2000" i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csv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, con elisione di zeri (0) iniziali, si rende necessario selezionare preventivamente la colonna CODICE FISCALE, selezionare Formato Celle – Numero, Categoria Testo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.</a:t>
            </a:r>
          </a:p>
          <a:p>
            <a:pPr>
              <a:spcAft>
                <a:spcPts val="320"/>
              </a:spcAft>
            </a:pPr>
            <a:endParaRPr lang="it-IT" sz="2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171450" indent="-171450">
              <a:buFont typeface="Wingdings" pitchFamily="2" charset="2"/>
              <a:buChar char="Ø"/>
            </a:pPr>
            <a:endParaRPr lang="it-IT" sz="10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0" indent="0"/>
            <a:endParaRPr lang="it-IT" dirty="0"/>
          </a:p>
          <a:p>
            <a:pPr>
              <a:buFont typeface="Wingdings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849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4644008" y="6381328"/>
            <a:ext cx="397464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sym typeface="Arial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488899"/>
              </p:ext>
            </p:extLst>
          </p:nvPr>
        </p:nvGraphicFramePr>
        <p:xfrm>
          <a:off x="1561491" y="1977656"/>
          <a:ext cx="5434733" cy="3248245"/>
        </p:xfrm>
        <a:graphic>
          <a:graphicData uri="http://schemas.openxmlformats.org/drawingml/2006/table">
            <a:tbl>
              <a:tblPr/>
              <a:tblGrid>
                <a:gridCol w="3349360"/>
                <a:gridCol w="717720"/>
                <a:gridCol w="717720"/>
                <a:gridCol w="649933"/>
              </a:tblGrid>
              <a:tr h="268472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Codice fiscale impresa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05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00177810553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00177810553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00388460552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01428180556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01428180556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00161578885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00163290026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03718600582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FRRCST81S14A475M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FRRGCM36C10G148G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472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719998" y="1249527"/>
            <a:ext cx="9668009" cy="579274"/>
          </a:xfrm>
          <a:prstGeom prst="rect">
            <a:avLst/>
          </a:prstGeom>
        </p:spPr>
        <p:txBody>
          <a:bodyPr/>
          <a:lstStyle/>
          <a:p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Esempio elenco associati</a:t>
            </a:r>
            <a:endParaRPr lang="it-IT" sz="24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/>
            <a:endParaRPr lang="it-IT" dirty="0"/>
          </a:p>
          <a:p>
            <a:pPr>
              <a:buFont typeface="Wingdings" pitchFamily="2" charset="2"/>
              <a:buChar char="Ø"/>
            </a:pPr>
            <a:endParaRPr lang="it-IT" dirty="0"/>
          </a:p>
        </p:txBody>
      </p:sp>
      <p:sp>
        <p:nvSpPr>
          <p:cNvPr id="6" name="Callout con freccia a sinistra 5"/>
          <p:cNvSpPr/>
          <p:nvPr/>
        </p:nvSpPr>
        <p:spPr>
          <a:xfrm>
            <a:off x="2846202" y="2990297"/>
            <a:ext cx="2576402" cy="12839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100" dirty="0"/>
              <a:t>Utilizzare il formato testo in modo da non perdere gli zeri significativi</a:t>
            </a:r>
            <a:r>
              <a:rPr lang="it-IT" sz="1100" baseline="0" dirty="0"/>
              <a:t> in testa</a:t>
            </a:r>
          </a:p>
          <a:p>
            <a:pPr algn="l"/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314849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sym typeface="Arial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395536" y="908720"/>
            <a:ext cx="8257749" cy="5328592"/>
          </a:xfrm>
          <a:prstGeom prst="rect">
            <a:avLst/>
          </a:prstGeom>
        </p:spPr>
        <p:txBody>
          <a:bodyPr/>
          <a:lstStyle/>
          <a:p>
            <a:endParaRPr lang="it-IT" sz="20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Quali </a:t>
            </a:r>
            <a:r>
              <a:rPr lang="it-IT" sz="2400" b="1" dirty="0">
                <a:solidFill>
                  <a:schemeClr val="tx1">
                    <a:lumMod val="75000"/>
                  </a:schemeClr>
                </a:solidFill>
              </a:rPr>
              <a:t>dati del Registro </a:t>
            </a:r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vengono forniti?</a:t>
            </a:r>
          </a:p>
          <a:p>
            <a:pPr marL="0" indent="0" algn="just"/>
            <a:endParaRPr lang="it-IT" sz="14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0" indent="0" algn="just"/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Per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ciascun codice fiscale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presente nell’elenco inviato, </a:t>
            </a:r>
            <a:r>
              <a:rPr lang="it-IT" sz="20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l’associazione potrà disporre dei seguenti dati </a:t>
            </a:r>
            <a:r>
              <a:rPr lang="it-IT" sz="20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in formato </a:t>
            </a:r>
            <a:r>
              <a:rPr lang="it-IT" sz="2000" i="0" dirty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.</a:t>
            </a:r>
            <a:r>
              <a:rPr lang="it-IT" sz="2000" i="0" dirty="0" err="1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xlsx</a:t>
            </a:r>
            <a:r>
              <a:rPr lang="it-IT" sz="2000" i="0" dirty="0" smtClean="0">
                <a:solidFill>
                  <a:schemeClr val="tx1"/>
                </a:solidFill>
                <a:ea typeface="MS PGothic" pitchFamily="34" charset="-128"/>
                <a:cs typeface="Titillium WebLight" pitchFamily="2" charset="0"/>
              </a:rPr>
              <a:t>:</a:t>
            </a:r>
          </a:p>
          <a:p>
            <a:pPr marL="0" indent="0" algn="just"/>
            <a:endParaRPr lang="it-IT" sz="8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dati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identificativi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dell’impresa: numero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rea, codice fiscale, partita iva, denominazione, indirizzo completo, natura giuridica,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status dell’impresa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al momento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dell’elaborazione (attiva, inattiva, sospesa, cancellata, con procedure aperte);</a:t>
            </a:r>
            <a:endParaRPr lang="it-IT" sz="18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tutte le date che riguardano l’iscrizione/cancellazione al registro imprese, al rea, all’albo artigiano,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di apertura delle procedure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di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liquidazione/fallimento; 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il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numero degli addetti familiari e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subordinati al 31/12 dell’anno di riferimento per il rinnovo dei consigli (Fonte addetti INPS);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tutte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le informazioni relative ad eventuali </a:t>
            </a: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localizzazioni dell’impresa nel territorio (provincia o province accorpamento);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it-IT" sz="1800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la </a:t>
            </a:r>
            <a:r>
              <a:rPr lang="it-IT" sz="1800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descrizione attività svolta dall’impresa ed i codici </a:t>
            </a:r>
            <a:r>
              <a:rPr lang="it-IT" sz="1800" i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ateco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it-IT" sz="18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primari e secondari </a:t>
            </a:r>
            <a:endParaRPr lang="it-IT" sz="18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0" lvl="0" indent="0">
              <a:spcBef>
                <a:spcPts val="600"/>
              </a:spcBef>
            </a:pPr>
            <a:endParaRPr lang="it-IT" sz="1400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49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sym typeface="Arial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467544" y="1052736"/>
            <a:ext cx="8352928" cy="5112568"/>
          </a:xfrm>
          <a:prstGeom prst="rect">
            <a:avLst/>
          </a:prstGeom>
        </p:spPr>
        <p:txBody>
          <a:bodyPr/>
          <a:lstStyle/>
          <a:p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Quali dati del Registro vengono forniti?</a:t>
            </a:r>
            <a:endParaRPr lang="it-IT" sz="24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endParaRPr lang="it-IT" sz="2000" b="1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Per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ciascun codice fiscale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presente nell’elenco dell'associazione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di categoria si evidenziano le informazioni relative alla sede ed alle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eventuali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unità locali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del territorio di interesse.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Se un codice fiscale (IMPRESA) ha sia la sede sia unità locali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nel territorio,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ci saranno più righe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nell'elenco, ciascuna delle quali riporterà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 dati di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una certa localizzazione.</a:t>
            </a:r>
          </a:p>
          <a:p>
            <a:pPr marL="0" indent="0" algn="just"/>
            <a:endParaRPr lang="it-IT" sz="9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codici fiscali </a:t>
            </a:r>
            <a:r>
              <a:rPr lang="it-IT" b="1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NON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abbinati sono evidenziati con una riga vuota ed una nota che indica se il codice fiscale è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errato/non iscritto alla </a:t>
            </a:r>
            <a:r>
              <a:rPr lang="it-IT" i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CdC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o se appartiene ad una impresa che NON ha localizzazioni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nel territorio considerato.</a:t>
            </a:r>
          </a:p>
          <a:p>
            <a:pPr marL="0" indent="0" algn="just"/>
            <a:endParaRPr lang="it-IT" sz="900" i="0" dirty="0" smtClean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Le informazioni presenti nell’elenco arricchito sono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molte: si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consiglia di utilizzare i filtri per operare in modo agevole sull’elenco. Ad esempio utilizzando i filtri sulle date di iscrizione/cancellazione si possono evidenziare facilmente le imprese nate dopo il 31/12 dell’anno di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riferimento </a:t>
            </a:r>
            <a:r>
              <a:rPr lang="it-IT" i="0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o quelle </a:t>
            </a: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cancellate prima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it-IT" i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Le informazioni fornite sono alla data dell’elaborazione tranne il numero degli addetti che si riferisce al 31/12 dell’anno di riferimento per il rinnovo dei consigli camerali</a:t>
            </a:r>
            <a:endParaRPr lang="it-IT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400" b="1" dirty="0" smtClean="0">
              <a:solidFill>
                <a:schemeClr val="tx2"/>
              </a:solidFill>
            </a:endParaRPr>
          </a:p>
          <a:p>
            <a:endParaRPr lang="it-IT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49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8024517" y="6356350"/>
            <a:ext cx="66228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it-IT" sz="100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it-IT" sz="100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56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18797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>
              <a:lnSpc>
                <a:spcPct val="100000"/>
              </a:lnSpc>
              <a:buSzPct val="25000"/>
            </a:pPr>
            <a:r>
              <a:rPr lang="it-IT" sz="2000" dirty="0"/>
              <a:t>Servizio  arricchimento elenchi per il rinnovo dei Consigli Camerali</a:t>
            </a:r>
            <a:endParaRPr lang="it-IT" sz="2000" b="1" i="0" u="none" strike="noStrike" cap="none" dirty="0">
              <a:solidFill>
                <a:srgbClr val="184B9A"/>
              </a:solidFill>
              <a:sym typeface="Arial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4294967295"/>
          </p:nvPr>
        </p:nvSpPr>
        <p:spPr>
          <a:xfrm>
            <a:off x="467544" y="908720"/>
            <a:ext cx="8352928" cy="5112568"/>
          </a:xfrm>
          <a:prstGeom prst="rect">
            <a:avLst/>
          </a:prstGeom>
        </p:spPr>
        <p:txBody>
          <a:bodyPr/>
          <a:lstStyle/>
          <a:p>
            <a:endParaRPr lang="it-IT" sz="18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it-IT" sz="2400" b="1" dirty="0" smtClean="0">
                <a:solidFill>
                  <a:schemeClr val="tx1">
                    <a:lumMod val="75000"/>
                  </a:schemeClr>
                </a:solidFill>
              </a:rPr>
              <a:t>Consigli per predisporre elenchi (allegati B) di qualità</a:t>
            </a:r>
            <a:endParaRPr lang="it-IT" sz="24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2000" dirty="0" smtClean="0">
              <a:solidFill>
                <a:schemeClr val="tx1"/>
              </a:solidFill>
              <a:ea typeface="MS PGothic" pitchFamily="34" charset="-128"/>
              <a:cs typeface="Titillium WebLight" pitchFamily="2" charset="0"/>
            </a:endParaRPr>
          </a:p>
          <a:p>
            <a:pPr marL="285750" marR="706755" lvl="0" indent="-285750">
              <a:lnSpc>
                <a:spcPct val="103000"/>
              </a:lnSpc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Escludere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dall’elenco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arricchito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le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imprese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con nota «IMPRESA FUORI PROVINCIA» o CF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errato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;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marR="1202055" lvl="0" indent="-285750">
              <a:lnSpc>
                <a:spcPct val="103000"/>
              </a:lnSpc>
              <a:spcBef>
                <a:spcPts val="1205"/>
              </a:spcBef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Escludere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le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imprese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che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hanno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cancellazione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antecedente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l’anno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riferimento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per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il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rinnovo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consiglio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camerale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o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che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sono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iscritte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successivamente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marR="1186815" lvl="0" indent="-285750">
              <a:lnSpc>
                <a:spcPct val="103000"/>
              </a:lnSpc>
              <a:spcBef>
                <a:spcPts val="1300"/>
              </a:spcBef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Unità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locali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vedere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sono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state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aperte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dopo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l’anno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riferimento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chiuse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prima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dell’anno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riferimento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;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marR="1570990" lvl="0" indent="-285750">
              <a:lnSpc>
                <a:spcPct val="103000"/>
              </a:lnSpc>
              <a:spcBef>
                <a:spcPts val="1205"/>
              </a:spcBef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Artigiani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considerare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sono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iscritte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alla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sezione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artigiana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e le date di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iscrizione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cessazione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ruolo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artigiano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;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lvl="0" indent="-285750">
              <a:spcBef>
                <a:spcPts val="1205"/>
              </a:spcBef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Cooperative: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verificare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la forma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giuridica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dell’impresa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;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lvl="0" indent="-285750">
              <a:spcBef>
                <a:spcPts val="1285"/>
              </a:spcBef>
              <a:buClr>
                <a:srgbClr val="363B41"/>
              </a:buClr>
              <a:buSzPts val="2000"/>
              <a:buFont typeface="Wingdings" pitchFamily="2" charset="2"/>
              <a:buChar char="Ø"/>
              <a:tabLst>
                <a:tab pos="1102995" algn="l"/>
                <a:tab pos="1103630" algn="l"/>
              </a:tabLst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Inserire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negli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elenchi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le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imprese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che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hanno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codici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attività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settore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interesse</a:t>
            </a:r>
            <a:r>
              <a:rPr lang="en-US" dirty="0">
                <a:solidFill>
                  <a:schemeClr val="tx1"/>
                </a:solidFill>
                <a:latin typeface="+mn-lt"/>
                <a:ea typeface="MS PGothic" pitchFamily="34" charset="-128"/>
                <a:cs typeface="Titillium WebLight" pitchFamily="2" charset="0"/>
              </a:rPr>
              <a:t>.</a:t>
            </a:r>
            <a:endParaRPr lang="it-IT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>
              <a:spcBef>
                <a:spcPts val="55"/>
              </a:spcBef>
            </a:pPr>
            <a:endParaRPr lang="en-US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it-IT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it-IT" i="0" dirty="0">
              <a:solidFill>
                <a:schemeClr val="tx1"/>
              </a:solidFill>
              <a:latin typeface="+mn-lt"/>
              <a:ea typeface="MS PGothic" pitchFamily="34" charset="-128"/>
              <a:cs typeface="Titillium WebLight" pitchFamily="2" charset="0"/>
            </a:endParaRPr>
          </a:p>
          <a:p>
            <a:endParaRPr lang="it-IT" sz="2400" b="1" dirty="0" smtClean="0">
              <a:solidFill>
                <a:schemeClr val="tx2"/>
              </a:solidFill>
            </a:endParaRPr>
          </a:p>
          <a:p>
            <a:endParaRPr lang="it-IT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7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subTitle" idx="1"/>
          </p:nvPr>
        </p:nvSpPr>
        <p:spPr>
          <a:xfrm>
            <a:off x="827584" y="2940289"/>
            <a:ext cx="7447261" cy="8916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4B9A"/>
              </a:buClr>
              <a:buSzPct val="25000"/>
              <a:buFont typeface="Arial"/>
              <a:buNone/>
            </a:pPr>
            <a:endParaRPr lang="it-IT" sz="1800" b="1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4B9A"/>
              </a:buClr>
              <a:buSzPct val="25000"/>
              <a:buFont typeface="Arial"/>
              <a:buNone/>
            </a:pPr>
            <a:endParaRPr lang="it-IT" sz="18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4B9A"/>
              </a:buClr>
              <a:buSzPct val="25000"/>
              <a:buFont typeface="Arial"/>
              <a:buNone/>
            </a:pPr>
            <a:r>
              <a:rPr lang="it-IT" sz="1800" b="1" dirty="0" smtClean="0">
                <a:hlinkClick r:id="rId3"/>
              </a:rPr>
              <a:t>s</a:t>
            </a:r>
            <a:r>
              <a:rPr lang="it-IT" sz="1800" b="1" dirty="0" smtClean="0">
                <a:hlinkClick r:id="rId3"/>
              </a:rPr>
              <a:t>ilvia.corsini@infocamere.it</a:t>
            </a:r>
            <a:r>
              <a:rPr lang="it-IT" sz="1800" b="1" dirty="0" smtClean="0"/>
              <a:t>                             </a:t>
            </a:r>
            <a:endParaRPr lang="it-IT" sz="1800" b="1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4B9A"/>
              </a:buClr>
              <a:buSzPct val="25000"/>
              <a:buFont typeface="Arial"/>
              <a:buNone/>
            </a:pPr>
            <a:endParaRPr lang="it-IT" sz="1200" b="1" i="0" u="none" strike="noStrike" cap="none" dirty="0" smtClean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>
                <a:srgbClr val="184B9A"/>
              </a:buClr>
              <a:buSzPct val="25000"/>
              <a:buFont typeface="Arial"/>
              <a:buNone/>
            </a:pPr>
            <a:endParaRPr lang="it-IT" sz="200" b="0" i="0" u="none" strike="noStrike" cap="none" dirty="0" smtClean="0">
              <a:solidFill>
                <a:srgbClr val="184B9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Shape 155"/>
          <p:cNvSpPr txBox="1">
            <a:spLocks noGrp="1"/>
          </p:cNvSpPr>
          <p:nvPr>
            <p:ph type="ctrTitle"/>
          </p:nvPr>
        </p:nvSpPr>
        <p:spPr>
          <a:xfrm>
            <a:off x="1440000" y="1929314"/>
            <a:ext cx="7246800" cy="1111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buClr>
                <a:srgbClr val="184B9A"/>
              </a:buClr>
              <a:buSzPct val="25000"/>
              <a:buFont typeface="Arial"/>
              <a:buNone/>
            </a:pPr>
            <a:r>
              <a:rPr lang="it-IT" sz="3300" b="1" i="0" u="none" strike="noStrike" cap="none" dirty="0">
                <a:solidFill>
                  <a:srgbClr val="184B9A"/>
                </a:solidFill>
                <a:latin typeface="Arial"/>
                <a:ea typeface="Arial"/>
                <a:cs typeface="Arial"/>
                <a:sym typeface="Arial"/>
              </a:rPr>
              <a:t>Grazie per l’attenzione.</a:t>
            </a:r>
          </a:p>
        </p:txBody>
      </p:sp>
      <p:sp>
        <p:nvSpPr>
          <p:cNvPr id="156" name="Shape 156" descr="https://g.twimg.com/Twitter_logo_blue.png"/>
          <p:cNvSpPr/>
          <p:nvPr/>
        </p:nvSpPr>
        <p:spPr>
          <a:xfrm>
            <a:off x="155575" y="-2833688"/>
            <a:ext cx="7277099" cy="59150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Shape 157" descr="https://g.twimg.com/Twitter_logo_blue.png"/>
          <p:cNvSpPr/>
          <p:nvPr/>
        </p:nvSpPr>
        <p:spPr>
          <a:xfrm>
            <a:off x="460375" y="-2528888"/>
            <a:ext cx="7277099" cy="59150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__PowerPoint">
  <a:themeElements>
    <a:clrScheme name="colori nuovo logo">
      <a:dk1>
        <a:srgbClr val="184B9A"/>
      </a:dk1>
      <a:lt1>
        <a:srgbClr val="FFFFFF"/>
      </a:lt1>
      <a:dk2>
        <a:srgbClr val="184B9A"/>
      </a:dk2>
      <a:lt2>
        <a:srgbClr val="FFFFFF"/>
      </a:lt2>
      <a:accent1>
        <a:srgbClr val="4F81BD"/>
      </a:accent1>
      <a:accent2>
        <a:srgbClr val="FFC800"/>
      </a:accent2>
      <a:accent3>
        <a:srgbClr val="BBBB14"/>
      </a:accent3>
      <a:accent4>
        <a:srgbClr val="6BA634"/>
      </a:accent4>
      <a:accent5>
        <a:srgbClr val="962D45"/>
      </a:accent5>
      <a:accent6>
        <a:srgbClr val="5B6770"/>
      </a:accent6>
      <a:hlink>
        <a:srgbClr val="184B9A"/>
      </a:hlink>
      <a:folHlink>
        <a:srgbClr val="8CB2E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771</Words>
  <Application>Microsoft Office PowerPoint</Application>
  <PresentationFormat>Presentazione su schermo (4:3)</PresentationFormat>
  <Paragraphs>99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GEN__PowerPoint</vt:lpstr>
      <vt:lpstr>Rinnovo consiglio camerale</vt:lpstr>
      <vt:lpstr>Servizio  arricchimento elenchi per il rinnovo dei Consigli Camerali</vt:lpstr>
      <vt:lpstr>Servizio  arricchimento elenchi per il rinnovo dei Consigli Camerali</vt:lpstr>
      <vt:lpstr>Servizio  arricchimento elenchi per il rinnovo dei Consigli Camerali</vt:lpstr>
      <vt:lpstr>Servizio  arricchimento elenchi per il rinnovo dei Consigli Camerali</vt:lpstr>
      <vt:lpstr>Servizio  arricchimento elenchi per il rinnovo dei Consigli Camerali</vt:lpstr>
      <vt:lpstr>Servizio  arricchimento elenchi per il rinnovo dei Consigli Camerali</vt:lpstr>
      <vt:lpstr>Servizio  arricchimento elenchi per il rinnovo dei Consigli Camerali</vt:lpstr>
      <vt:lpstr>Grazie per l’attenzione.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Adeguamento normativo</dc:title>
  <dc:creator>Benfatto Antonio</dc:creator>
  <cp:lastModifiedBy>Corsini Silvia</cp:lastModifiedBy>
  <cp:revision>72</cp:revision>
  <dcterms:modified xsi:type="dcterms:W3CDTF">2022-06-09T13:06:32Z</dcterms:modified>
</cp:coreProperties>
</file>